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2"/>
  </p:notesMasterIdLst>
  <p:sldIdLst>
    <p:sldId id="256" r:id="rId2"/>
    <p:sldId id="281" r:id="rId3"/>
    <p:sldId id="280" r:id="rId4"/>
    <p:sldId id="257" r:id="rId5"/>
    <p:sldId id="276" r:id="rId6"/>
    <p:sldId id="277" r:id="rId7"/>
    <p:sldId id="278" r:id="rId8"/>
    <p:sldId id="279" r:id="rId9"/>
    <p:sldId id="258" r:id="rId10"/>
    <p:sldId id="308" r:id="rId11"/>
    <p:sldId id="284" r:id="rId12"/>
    <p:sldId id="320" r:id="rId13"/>
    <p:sldId id="319" r:id="rId14"/>
    <p:sldId id="321" r:id="rId15"/>
    <p:sldId id="295" r:id="rId16"/>
    <p:sldId id="293" r:id="rId17"/>
    <p:sldId id="296" r:id="rId18"/>
    <p:sldId id="283" r:id="rId19"/>
    <p:sldId id="322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260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82" r:id="rId39"/>
    <p:sldId id="261" r:id="rId40"/>
    <p:sldId id="26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 autoAdjust="0"/>
    <p:restoredTop sz="97004" autoAdjust="0"/>
  </p:normalViewPr>
  <p:slideViewPr>
    <p:cSldViewPr>
      <p:cViewPr varScale="1">
        <p:scale>
          <a:sx n="90" d="100"/>
          <a:sy n="90" d="100"/>
        </p:scale>
        <p:origin x="-1002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C12C2-821D-4972-B125-220F4C9CC146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DBA34-241F-4F62-957B-6300E3809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3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DBA34-241F-4F62-957B-6300E3809D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09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DBA34-241F-4F62-957B-6300E3809D6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14000">
                <a:srgbClr val="333333"/>
              </a:gs>
              <a:gs pos="83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rgbClr val="000000">
                  <a:alpha val="0"/>
                </a:srgbClr>
              </a:gs>
              <a:gs pos="57000">
                <a:srgbClr val="4D4D4D"/>
              </a:gs>
              <a:gs pos="10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33787"/>
            <a:ext cx="7772400" cy="1362075"/>
          </a:xfrm>
        </p:spPr>
        <p:txBody>
          <a:bodyPr anchor="t"/>
          <a:lstStyle>
            <a:lvl1pPr algn="l">
              <a:defRPr sz="40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36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6858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4800600" y="1536192"/>
            <a:ext cx="3657600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535113"/>
            <a:ext cx="3657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reeform 11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858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6576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3"/>
              </a:gs>
              <a:gs pos="50000">
                <a:schemeClr val="accent3">
                  <a:lumMod val="40000"/>
                  <a:lumOff val="60000"/>
                </a:schemeClr>
              </a:gs>
              <a:gs pos="5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0" y="5381627"/>
            <a:ext cx="3286124" cy="1207294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6996854"/>
              <a:gd name="connsiteY0" fmla="*/ 0 h 1571625"/>
              <a:gd name="connsiteX1" fmla="*/ 6996854 w 6996854"/>
              <a:gd name="connsiteY1" fmla="*/ 1266825 h 1571625"/>
              <a:gd name="connsiteX2" fmla="*/ 0 w 6996854"/>
              <a:gd name="connsiteY2" fmla="*/ 1571625 h 1571625"/>
              <a:gd name="connsiteX3" fmla="*/ 0 w 6996854"/>
              <a:gd name="connsiteY3" fmla="*/ 0 h 1571625"/>
              <a:gd name="connsiteX0" fmla="*/ 0 w 7583417"/>
              <a:gd name="connsiteY0" fmla="*/ 0 h 800100"/>
              <a:gd name="connsiteX1" fmla="*/ 7583417 w 7583417"/>
              <a:gd name="connsiteY1" fmla="*/ 495300 h 800100"/>
              <a:gd name="connsiteX2" fmla="*/ 586563 w 7583417"/>
              <a:gd name="connsiteY2" fmla="*/ 800100 h 800100"/>
              <a:gd name="connsiteX3" fmla="*/ 0 w 7583417"/>
              <a:gd name="connsiteY3" fmla="*/ 0 h 800100"/>
              <a:gd name="connsiteX0" fmla="*/ 0 w 7017803"/>
              <a:gd name="connsiteY0" fmla="*/ 0 h 1200150"/>
              <a:gd name="connsiteX1" fmla="*/ 7017803 w 7017803"/>
              <a:gd name="connsiteY1" fmla="*/ 895350 h 1200150"/>
              <a:gd name="connsiteX2" fmla="*/ 20949 w 7017803"/>
              <a:gd name="connsiteY2" fmla="*/ 1200150 h 1200150"/>
              <a:gd name="connsiteX3" fmla="*/ 0 w 7017803"/>
              <a:gd name="connsiteY3" fmla="*/ 0 h 1200150"/>
              <a:gd name="connsiteX0" fmla="*/ 0 w 6410292"/>
              <a:gd name="connsiteY0" fmla="*/ 0 h 1752600"/>
              <a:gd name="connsiteX1" fmla="*/ 6410292 w 6410292"/>
              <a:gd name="connsiteY1" fmla="*/ 1752600 h 1752600"/>
              <a:gd name="connsiteX2" fmla="*/ 20949 w 6410292"/>
              <a:gd name="connsiteY2" fmla="*/ 1200150 h 1752600"/>
              <a:gd name="connsiteX3" fmla="*/ 0 w 6410292"/>
              <a:gd name="connsiteY3" fmla="*/ 0 h 1752600"/>
              <a:gd name="connsiteX0" fmla="*/ 0 w 7227290"/>
              <a:gd name="connsiteY0" fmla="*/ 0 h 1200150"/>
              <a:gd name="connsiteX1" fmla="*/ 7227290 w 7227290"/>
              <a:gd name="connsiteY1" fmla="*/ 885825 h 1200150"/>
              <a:gd name="connsiteX2" fmla="*/ 20949 w 7227290"/>
              <a:gd name="connsiteY2" fmla="*/ 1200150 h 1200150"/>
              <a:gd name="connsiteX3" fmla="*/ 0 w 7227290"/>
              <a:gd name="connsiteY3" fmla="*/ 0 h 1200150"/>
              <a:gd name="connsiteX0" fmla="*/ 0 w 7227290"/>
              <a:gd name="connsiteY0" fmla="*/ 0 h 885825"/>
              <a:gd name="connsiteX1" fmla="*/ 7227290 w 7227290"/>
              <a:gd name="connsiteY1" fmla="*/ 885825 h 885825"/>
              <a:gd name="connsiteX2" fmla="*/ 555141 w 7227290"/>
              <a:gd name="connsiteY2" fmla="*/ 862013 h 885825"/>
              <a:gd name="connsiteX3" fmla="*/ 0 w 7227290"/>
              <a:gd name="connsiteY3" fmla="*/ 0 h 885825"/>
              <a:gd name="connsiteX0" fmla="*/ 0 w 7227290"/>
              <a:gd name="connsiteY0" fmla="*/ 0 h 1207294"/>
              <a:gd name="connsiteX1" fmla="*/ 7227290 w 7227290"/>
              <a:gd name="connsiteY1" fmla="*/ 885825 h 1207294"/>
              <a:gd name="connsiteX2" fmla="*/ 0 w 7227290"/>
              <a:gd name="connsiteY2" fmla="*/ 1207294 h 1207294"/>
              <a:gd name="connsiteX3" fmla="*/ 0 w 7227290"/>
              <a:gd name="connsiteY3" fmla="*/ 0 h 120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27290" h="1207294">
                <a:moveTo>
                  <a:pt x="0" y="0"/>
                </a:moveTo>
                <a:lnTo>
                  <a:pt x="7227290" y="885825"/>
                </a:lnTo>
                <a:lnTo>
                  <a:pt x="0" y="12072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196" y="5347020"/>
            <a:ext cx="3426231" cy="944725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2830674 w 7605568"/>
              <a:gd name="connsiteY2" fmla="*/ 806612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2930931"/>
              <a:gd name="connsiteY0" fmla="*/ 0 h 806612"/>
              <a:gd name="connsiteX1" fmla="*/ 0 w 2930931"/>
              <a:gd name="connsiteY1" fmla="*/ 75665 h 806612"/>
              <a:gd name="connsiteX2" fmla="*/ 2830674 w 2930931"/>
              <a:gd name="connsiteY2" fmla="*/ 806612 h 806612"/>
              <a:gd name="connsiteX3" fmla="*/ 2930931 w 2930931"/>
              <a:gd name="connsiteY3" fmla="*/ 785765 h 806612"/>
              <a:gd name="connsiteX4" fmla="*/ 1 w 2930931"/>
              <a:gd name="connsiteY4" fmla="*/ 0 h 806612"/>
              <a:gd name="connsiteX0" fmla="*/ 1 w 3204530"/>
              <a:gd name="connsiteY0" fmla="*/ 0 h 944725"/>
              <a:gd name="connsiteX1" fmla="*/ 0 w 3204530"/>
              <a:gd name="connsiteY1" fmla="*/ 75665 h 944725"/>
              <a:gd name="connsiteX2" fmla="*/ 3204530 w 3204530"/>
              <a:gd name="connsiteY2" fmla="*/ 944725 h 944725"/>
              <a:gd name="connsiteX3" fmla="*/ 2930931 w 3204530"/>
              <a:gd name="connsiteY3" fmla="*/ 785765 h 944725"/>
              <a:gd name="connsiteX4" fmla="*/ 1 w 3204530"/>
              <a:gd name="connsiteY4" fmla="*/ 0 h 944725"/>
              <a:gd name="connsiteX0" fmla="*/ 1 w 3426231"/>
              <a:gd name="connsiteY0" fmla="*/ 0 h 944725"/>
              <a:gd name="connsiteX1" fmla="*/ 0 w 3426231"/>
              <a:gd name="connsiteY1" fmla="*/ 75665 h 944725"/>
              <a:gd name="connsiteX2" fmla="*/ 3204530 w 3426231"/>
              <a:gd name="connsiteY2" fmla="*/ 944725 h 944725"/>
              <a:gd name="connsiteX3" fmla="*/ 3426231 w 3426231"/>
              <a:gd name="connsiteY3" fmla="*/ 923877 h 944725"/>
              <a:gd name="connsiteX4" fmla="*/ 1 w 3426231"/>
              <a:gd name="connsiteY4" fmla="*/ 0 h 94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6231" h="944725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3204530" y="944725"/>
                </a:lnTo>
                <a:lnTo>
                  <a:pt x="3426231" y="923877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" y="5010151"/>
            <a:ext cx="7439025" cy="157162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5827" h="1571625">
                <a:moveTo>
                  <a:pt x="0" y="0"/>
                </a:moveTo>
                <a:lnTo>
                  <a:pt x="7415827" y="866775"/>
                </a:lnTo>
                <a:lnTo>
                  <a:pt x="0" y="157162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00"/>
              </a:gs>
              <a:gs pos="24000">
                <a:srgbClr val="333333"/>
              </a:gs>
              <a:gs pos="90000">
                <a:srgbClr val="0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5731667"/>
            <a:ext cx="9147178" cy="1126333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0 w 9144000"/>
              <a:gd name="connsiteY3" fmla="*/ 1065657 h 1075182"/>
              <a:gd name="connsiteX4" fmla="*/ 20 w 9144000"/>
              <a:gd name="connsiteY4" fmla="*/ 818007 h 1075182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854092 w 9124990"/>
              <a:gd name="connsiteY2" fmla="*/ 585026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9122615 w 9124990"/>
              <a:gd name="connsiteY2" fmla="*/ 1063889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4990"/>
              <a:gd name="connsiteY0" fmla="*/ 818007 h 1065657"/>
              <a:gd name="connsiteX1" fmla="*/ 9124990 w 9124990"/>
              <a:gd name="connsiteY1" fmla="*/ 0 h 1065657"/>
              <a:gd name="connsiteX2" fmla="*/ 8766171 w 9124990"/>
              <a:gd name="connsiteY2" fmla="*/ 508228 h 1065657"/>
              <a:gd name="connsiteX3" fmla="*/ 0 w 9124990"/>
              <a:gd name="connsiteY3" fmla="*/ 1065657 h 1065657"/>
              <a:gd name="connsiteX4" fmla="*/ 20 w 9124990"/>
              <a:gd name="connsiteY4" fmla="*/ 818007 h 1065657"/>
              <a:gd name="connsiteX0" fmla="*/ 20 w 9128161"/>
              <a:gd name="connsiteY0" fmla="*/ 818007 h 1068407"/>
              <a:gd name="connsiteX1" fmla="*/ 9124990 w 9128161"/>
              <a:gd name="connsiteY1" fmla="*/ 0 h 1068407"/>
              <a:gd name="connsiteX2" fmla="*/ 9127369 w 9128161"/>
              <a:gd name="connsiteY2" fmla="*/ 1068407 h 1068407"/>
              <a:gd name="connsiteX3" fmla="*/ 0 w 9128161"/>
              <a:gd name="connsiteY3" fmla="*/ 1065657 h 1068407"/>
              <a:gd name="connsiteX4" fmla="*/ 20 w 9128161"/>
              <a:gd name="connsiteY4" fmla="*/ 818007 h 1068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8161" h="1068407">
                <a:moveTo>
                  <a:pt x="20" y="818007"/>
                </a:moveTo>
                <a:lnTo>
                  <a:pt x="9124990" y="0"/>
                </a:lnTo>
                <a:cubicBezTo>
                  <a:pt x="9124198" y="354630"/>
                  <a:pt x="9128161" y="713777"/>
                  <a:pt x="9127369" y="1068407"/>
                </a:cubicBezTo>
                <a:lnTo>
                  <a:pt x="0" y="1065657"/>
                </a:lnTo>
                <a:cubicBezTo>
                  <a:pt x="7" y="983107"/>
                  <a:pt x="13" y="900557"/>
                  <a:pt x="20" y="818007"/>
                </a:cubicBezTo>
                <a:close/>
              </a:path>
            </a:pathLst>
          </a:custGeom>
          <a:gradFill>
            <a:gsLst>
              <a:gs pos="39000">
                <a:schemeClr val="accent1"/>
              </a:gs>
              <a:gs pos="50000">
                <a:schemeClr val="accent1">
                  <a:lumMod val="40000"/>
                  <a:lumOff val="60000"/>
                </a:schemeClr>
              </a:gs>
              <a:gs pos="5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0" y="4973410"/>
            <a:ext cx="7674867" cy="928299"/>
          </a:xfrm>
          <a:custGeom>
            <a:avLst/>
            <a:gdLst>
              <a:gd name="connsiteX0" fmla="*/ 0 w 7548466"/>
              <a:gd name="connsiteY0" fmla="*/ 0 h 933061"/>
              <a:gd name="connsiteX1" fmla="*/ 9331 w 7548466"/>
              <a:gd name="connsiteY1" fmla="*/ 65314 h 933061"/>
              <a:gd name="connsiteX2" fmla="*/ 7221894 w 7548466"/>
              <a:gd name="connsiteY2" fmla="*/ 933061 h 933061"/>
              <a:gd name="connsiteX3" fmla="*/ 7548466 w 7548466"/>
              <a:gd name="connsiteY3" fmla="*/ 914400 h 933061"/>
              <a:gd name="connsiteX4" fmla="*/ 0 w 7548466"/>
              <a:gd name="connsiteY4" fmla="*/ 0 h 933061"/>
              <a:gd name="connsiteX0" fmla="*/ 131163 w 7539135"/>
              <a:gd name="connsiteY0" fmla="*/ 0 h 1042598"/>
              <a:gd name="connsiteX1" fmla="*/ 0 w 7539135"/>
              <a:gd name="connsiteY1" fmla="*/ 174851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0 w 7407972"/>
              <a:gd name="connsiteY0" fmla="*/ 0 h 1042598"/>
              <a:gd name="connsiteX1" fmla="*/ 85531 w 7407972"/>
              <a:gd name="connsiteY1" fmla="*/ 134370 h 1042598"/>
              <a:gd name="connsiteX2" fmla="*/ 7081400 w 7407972"/>
              <a:gd name="connsiteY2" fmla="*/ 1042598 h 1042598"/>
              <a:gd name="connsiteX3" fmla="*/ 7407972 w 7407972"/>
              <a:gd name="connsiteY3" fmla="*/ 1023937 h 1042598"/>
              <a:gd name="connsiteX4" fmla="*/ 0 w 7407972"/>
              <a:gd name="connsiteY4" fmla="*/ 0 h 1042598"/>
              <a:gd name="connsiteX0" fmla="*/ 131163 w 7539135"/>
              <a:gd name="connsiteY0" fmla="*/ 0 h 1042598"/>
              <a:gd name="connsiteX1" fmla="*/ 0 w 7539135"/>
              <a:gd name="connsiteY1" fmla="*/ 193902 h 1042598"/>
              <a:gd name="connsiteX2" fmla="*/ 7212563 w 7539135"/>
              <a:gd name="connsiteY2" fmla="*/ 1042598 h 1042598"/>
              <a:gd name="connsiteX3" fmla="*/ 7539135 w 7539135"/>
              <a:gd name="connsiteY3" fmla="*/ 1023937 h 1042598"/>
              <a:gd name="connsiteX4" fmla="*/ 131163 w 7539135"/>
              <a:gd name="connsiteY4" fmla="*/ 0 h 1042598"/>
              <a:gd name="connsiteX0" fmla="*/ 59725 w 7539135"/>
              <a:gd name="connsiteY0" fmla="*/ 0 h 892580"/>
              <a:gd name="connsiteX1" fmla="*/ 0 w 7539135"/>
              <a:gd name="connsiteY1" fmla="*/ 43884 h 892580"/>
              <a:gd name="connsiteX2" fmla="*/ 7212563 w 7539135"/>
              <a:gd name="connsiteY2" fmla="*/ 892580 h 892580"/>
              <a:gd name="connsiteX3" fmla="*/ 7539135 w 7539135"/>
              <a:gd name="connsiteY3" fmla="*/ 873919 h 892580"/>
              <a:gd name="connsiteX4" fmla="*/ 59725 w 7539135"/>
              <a:gd name="connsiteY4" fmla="*/ 0 h 892580"/>
              <a:gd name="connsiteX0" fmla="*/ 194 w 7539135"/>
              <a:gd name="connsiteY0" fmla="*/ 0 h 923536"/>
              <a:gd name="connsiteX1" fmla="*/ 0 w 7539135"/>
              <a:gd name="connsiteY1" fmla="*/ 74840 h 923536"/>
              <a:gd name="connsiteX2" fmla="*/ 7212563 w 7539135"/>
              <a:gd name="connsiteY2" fmla="*/ 923536 h 923536"/>
              <a:gd name="connsiteX3" fmla="*/ 7539135 w 7539135"/>
              <a:gd name="connsiteY3" fmla="*/ 904875 h 923536"/>
              <a:gd name="connsiteX4" fmla="*/ 194 w 7539135"/>
              <a:gd name="connsiteY4" fmla="*/ 0 h 923536"/>
              <a:gd name="connsiteX0" fmla="*/ 194 w 7539135"/>
              <a:gd name="connsiteY0" fmla="*/ 0 h 904875"/>
              <a:gd name="connsiteX1" fmla="*/ 0 w 7539135"/>
              <a:gd name="connsiteY1" fmla="*/ 74840 h 904875"/>
              <a:gd name="connsiteX2" fmla="*/ 7212563 w 7539135"/>
              <a:gd name="connsiteY2" fmla="*/ 883055 h 904875"/>
              <a:gd name="connsiteX3" fmla="*/ 7539135 w 7539135"/>
              <a:gd name="connsiteY3" fmla="*/ 904875 h 904875"/>
              <a:gd name="connsiteX4" fmla="*/ 194 w 7539135"/>
              <a:gd name="connsiteY4" fmla="*/ 0 h 904875"/>
              <a:gd name="connsiteX0" fmla="*/ 194 w 7703442"/>
              <a:gd name="connsiteY0" fmla="*/ 0 h 1016794"/>
              <a:gd name="connsiteX1" fmla="*/ 0 w 7703442"/>
              <a:gd name="connsiteY1" fmla="*/ 74840 h 1016794"/>
              <a:gd name="connsiteX2" fmla="*/ 7212563 w 7703442"/>
              <a:gd name="connsiteY2" fmla="*/ 883055 h 1016794"/>
              <a:gd name="connsiteX3" fmla="*/ 7703442 w 7703442"/>
              <a:gd name="connsiteY3" fmla="*/ 1016794 h 1016794"/>
              <a:gd name="connsiteX4" fmla="*/ 194 w 7703442"/>
              <a:gd name="connsiteY4" fmla="*/ 0 h 1016794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12563 w 7674867"/>
              <a:gd name="connsiteY2" fmla="*/ 883055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30680"/>
              <a:gd name="connsiteX1" fmla="*/ 0 w 7674867"/>
              <a:gd name="connsiteY1" fmla="*/ 74840 h 930680"/>
              <a:gd name="connsiteX2" fmla="*/ 7293526 w 7674867"/>
              <a:gd name="connsiteY2" fmla="*/ 930680 h 930680"/>
              <a:gd name="connsiteX3" fmla="*/ 7674867 w 7674867"/>
              <a:gd name="connsiteY3" fmla="*/ 897731 h 930680"/>
              <a:gd name="connsiteX4" fmla="*/ 194 w 7674867"/>
              <a:gd name="connsiteY4" fmla="*/ 0 h 930680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3526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38758 w 7674867"/>
              <a:gd name="connsiteY2" fmla="*/ 894961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897731"/>
              <a:gd name="connsiteX1" fmla="*/ 0 w 7674867"/>
              <a:gd name="connsiteY1" fmla="*/ 74840 h 897731"/>
              <a:gd name="connsiteX2" fmla="*/ 7298289 w 7674867"/>
              <a:gd name="connsiteY2" fmla="*/ 661599 h 897731"/>
              <a:gd name="connsiteX3" fmla="*/ 7674867 w 7674867"/>
              <a:gd name="connsiteY3" fmla="*/ 897731 h 897731"/>
              <a:gd name="connsiteX4" fmla="*/ 194 w 7674867"/>
              <a:gd name="connsiteY4" fmla="*/ 0 h 897731"/>
              <a:gd name="connsiteX0" fmla="*/ 194 w 7674867"/>
              <a:gd name="connsiteY0" fmla="*/ 0 h 928299"/>
              <a:gd name="connsiteX1" fmla="*/ 0 w 7674867"/>
              <a:gd name="connsiteY1" fmla="*/ 74840 h 928299"/>
              <a:gd name="connsiteX2" fmla="*/ 7298289 w 7674867"/>
              <a:gd name="connsiteY2" fmla="*/ 928299 h 928299"/>
              <a:gd name="connsiteX3" fmla="*/ 7674867 w 7674867"/>
              <a:gd name="connsiteY3" fmla="*/ 897731 h 928299"/>
              <a:gd name="connsiteX4" fmla="*/ 194 w 7674867"/>
              <a:gd name="connsiteY4" fmla="*/ 0 h 9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74867" h="928299">
                <a:moveTo>
                  <a:pt x="194" y="0"/>
                </a:moveTo>
                <a:cubicBezTo>
                  <a:pt x="129" y="24947"/>
                  <a:pt x="65" y="49893"/>
                  <a:pt x="0" y="74840"/>
                </a:cubicBezTo>
                <a:lnTo>
                  <a:pt x="7298289" y="928299"/>
                </a:lnTo>
                <a:lnTo>
                  <a:pt x="7674867" y="897731"/>
                </a:lnTo>
                <a:lnTo>
                  <a:pt x="1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-2382" y="5696242"/>
            <a:ext cx="9146382" cy="930294"/>
          </a:xfrm>
          <a:custGeom>
            <a:avLst/>
            <a:gdLst>
              <a:gd name="connsiteX0" fmla="*/ 9153331 w 9153331"/>
              <a:gd name="connsiteY0" fmla="*/ 0 h 951723"/>
              <a:gd name="connsiteX1" fmla="*/ 0 w 9153331"/>
              <a:gd name="connsiteY1" fmla="*/ 867747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3331 w 9153331"/>
              <a:gd name="connsiteY0" fmla="*/ 0 h 951723"/>
              <a:gd name="connsiteX1" fmla="*/ 107265 w 9153331"/>
              <a:gd name="connsiteY1" fmla="*/ 901085 h 951723"/>
              <a:gd name="connsiteX2" fmla="*/ 0 w 9153331"/>
              <a:gd name="connsiteY2" fmla="*/ 951723 h 951723"/>
              <a:gd name="connsiteX3" fmla="*/ 9153331 w 9153331"/>
              <a:gd name="connsiteY3" fmla="*/ 83976 h 951723"/>
              <a:gd name="connsiteX4" fmla="*/ 9153331 w 9153331"/>
              <a:gd name="connsiteY4" fmla="*/ 0 h 951723"/>
              <a:gd name="connsiteX0" fmla="*/ 9155715 w 9155715"/>
              <a:gd name="connsiteY0" fmla="*/ 0 h 951723"/>
              <a:gd name="connsiteX1" fmla="*/ 0 w 9155715"/>
              <a:gd name="connsiteY1" fmla="*/ 865366 h 951723"/>
              <a:gd name="connsiteX2" fmla="*/ 2384 w 9155715"/>
              <a:gd name="connsiteY2" fmla="*/ 951723 h 951723"/>
              <a:gd name="connsiteX3" fmla="*/ 9155715 w 9155715"/>
              <a:gd name="connsiteY3" fmla="*/ 83976 h 951723"/>
              <a:gd name="connsiteX4" fmla="*/ 9155715 w 9155715"/>
              <a:gd name="connsiteY4" fmla="*/ 0 h 951723"/>
              <a:gd name="connsiteX0" fmla="*/ 9155715 w 9155715"/>
              <a:gd name="connsiteY0" fmla="*/ 0 h 894573"/>
              <a:gd name="connsiteX1" fmla="*/ 0 w 9155715"/>
              <a:gd name="connsiteY1" fmla="*/ 865366 h 894573"/>
              <a:gd name="connsiteX2" fmla="*/ 197847 w 9155715"/>
              <a:gd name="connsiteY2" fmla="*/ 894573 h 894573"/>
              <a:gd name="connsiteX3" fmla="*/ 9155715 w 9155715"/>
              <a:gd name="connsiteY3" fmla="*/ 83976 h 894573"/>
              <a:gd name="connsiteX4" fmla="*/ 9155715 w 9155715"/>
              <a:gd name="connsiteY4" fmla="*/ 0 h 894573"/>
              <a:gd name="connsiteX0" fmla="*/ 9155715 w 9155715"/>
              <a:gd name="connsiteY0" fmla="*/ 0 h 946961"/>
              <a:gd name="connsiteX1" fmla="*/ 0 w 9155715"/>
              <a:gd name="connsiteY1" fmla="*/ 865366 h 946961"/>
              <a:gd name="connsiteX2" fmla="*/ 4768 w 9155715"/>
              <a:gd name="connsiteY2" fmla="*/ 946961 h 946961"/>
              <a:gd name="connsiteX3" fmla="*/ 9155715 w 9155715"/>
              <a:gd name="connsiteY3" fmla="*/ 83976 h 946961"/>
              <a:gd name="connsiteX4" fmla="*/ 9155715 w 9155715"/>
              <a:gd name="connsiteY4" fmla="*/ 0 h 946961"/>
              <a:gd name="connsiteX0" fmla="*/ 9155715 w 9155715"/>
              <a:gd name="connsiteY0" fmla="*/ 0 h 894574"/>
              <a:gd name="connsiteX1" fmla="*/ 0 w 9155715"/>
              <a:gd name="connsiteY1" fmla="*/ 865366 h 894574"/>
              <a:gd name="connsiteX2" fmla="*/ 97732 w 9155715"/>
              <a:gd name="connsiteY2" fmla="*/ 894574 h 894574"/>
              <a:gd name="connsiteX3" fmla="*/ 9155715 w 9155715"/>
              <a:gd name="connsiteY3" fmla="*/ 83976 h 894574"/>
              <a:gd name="connsiteX4" fmla="*/ 9155715 w 9155715"/>
              <a:gd name="connsiteY4" fmla="*/ 0 h 894574"/>
              <a:gd name="connsiteX0" fmla="*/ 9155715 w 9155715"/>
              <a:gd name="connsiteY0" fmla="*/ 0 h 939818"/>
              <a:gd name="connsiteX1" fmla="*/ 0 w 9155715"/>
              <a:gd name="connsiteY1" fmla="*/ 865366 h 939818"/>
              <a:gd name="connsiteX2" fmla="*/ 2384 w 9155715"/>
              <a:gd name="connsiteY2" fmla="*/ 939818 h 939818"/>
              <a:gd name="connsiteX3" fmla="*/ 9155715 w 9155715"/>
              <a:gd name="connsiteY3" fmla="*/ 83976 h 939818"/>
              <a:gd name="connsiteX4" fmla="*/ 9155715 w 9155715"/>
              <a:gd name="connsiteY4" fmla="*/ 0 h 939818"/>
              <a:gd name="connsiteX0" fmla="*/ 9015078 w 9155715"/>
              <a:gd name="connsiteY0" fmla="*/ 0 h 873143"/>
              <a:gd name="connsiteX1" fmla="*/ 0 w 9155715"/>
              <a:gd name="connsiteY1" fmla="*/ 798691 h 873143"/>
              <a:gd name="connsiteX2" fmla="*/ 2384 w 9155715"/>
              <a:gd name="connsiteY2" fmla="*/ 873143 h 873143"/>
              <a:gd name="connsiteX3" fmla="*/ 9155715 w 9155715"/>
              <a:gd name="connsiteY3" fmla="*/ 17301 h 873143"/>
              <a:gd name="connsiteX4" fmla="*/ 9015078 w 9155715"/>
              <a:gd name="connsiteY4" fmla="*/ 0 h 873143"/>
              <a:gd name="connsiteX0" fmla="*/ 9160482 w 9160482"/>
              <a:gd name="connsiteY0" fmla="*/ 0 h 930293"/>
              <a:gd name="connsiteX1" fmla="*/ 0 w 9160482"/>
              <a:gd name="connsiteY1" fmla="*/ 855841 h 930293"/>
              <a:gd name="connsiteX2" fmla="*/ 2384 w 9160482"/>
              <a:gd name="connsiteY2" fmla="*/ 930293 h 930293"/>
              <a:gd name="connsiteX3" fmla="*/ 9155715 w 9160482"/>
              <a:gd name="connsiteY3" fmla="*/ 74451 h 930293"/>
              <a:gd name="connsiteX4" fmla="*/ 9160482 w 9160482"/>
              <a:gd name="connsiteY4" fmla="*/ 0 h 930293"/>
              <a:gd name="connsiteX0" fmla="*/ 9072286 w 9155715"/>
              <a:gd name="connsiteY0" fmla="*/ 0 h 885050"/>
              <a:gd name="connsiteX1" fmla="*/ 0 w 9155715"/>
              <a:gd name="connsiteY1" fmla="*/ 810598 h 885050"/>
              <a:gd name="connsiteX2" fmla="*/ 2384 w 9155715"/>
              <a:gd name="connsiteY2" fmla="*/ 885050 h 885050"/>
              <a:gd name="connsiteX3" fmla="*/ 9155715 w 9155715"/>
              <a:gd name="connsiteY3" fmla="*/ 29208 h 885050"/>
              <a:gd name="connsiteX4" fmla="*/ 9072286 w 9155715"/>
              <a:gd name="connsiteY4" fmla="*/ 0 h 885050"/>
              <a:gd name="connsiteX0" fmla="*/ 9155715 w 9155715"/>
              <a:gd name="connsiteY0" fmla="*/ 0 h 930294"/>
              <a:gd name="connsiteX1" fmla="*/ 0 w 9155715"/>
              <a:gd name="connsiteY1" fmla="*/ 855842 h 930294"/>
              <a:gd name="connsiteX2" fmla="*/ 2384 w 9155715"/>
              <a:gd name="connsiteY2" fmla="*/ 930294 h 930294"/>
              <a:gd name="connsiteX3" fmla="*/ 9155715 w 9155715"/>
              <a:gd name="connsiteY3" fmla="*/ 74452 h 930294"/>
              <a:gd name="connsiteX4" fmla="*/ 9155715 w 9155715"/>
              <a:gd name="connsiteY4" fmla="*/ 0 h 93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715" h="930294">
                <a:moveTo>
                  <a:pt x="9155715" y="0"/>
                </a:moveTo>
                <a:lnTo>
                  <a:pt x="0" y="855842"/>
                </a:lnTo>
                <a:cubicBezTo>
                  <a:pt x="795" y="884628"/>
                  <a:pt x="1589" y="901508"/>
                  <a:pt x="2384" y="930294"/>
                </a:cubicBezTo>
                <a:lnTo>
                  <a:pt x="9155715" y="74452"/>
                </a:lnTo>
                <a:lnTo>
                  <a:pt x="9155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4572000" y="609600"/>
            <a:ext cx="38862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76274" y="1527048"/>
            <a:ext cx="3383280" cy="32918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1"/>
              </a:gs>
              <a:gs pos="40000">
                <a:schemeClr val="accent1">
                  <a:lumMod val="40000"/>
                  <a:lumOff val="60000"/>
                </a:schemeClr>
              </a:gs>
              <a:gs pos="48000">
                <a:schemeClr val="accent1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2000">
                <a:schemeClr val="accent3">
                  <a:lumMod val="40000"/>
                  <a:lumOff val="60000"/>
                </a:schemeClr>
              </a:gs>
              <a:gs pos="66000">
                <a:schemeClr val="accent3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609600"/>
            <a:ext cx="3886200" cy="4190999"/>
          </a:xfrm>
          <a:ln w="79375">
            <a:solidFill>
              <a:schemeClr val="tx1"/>
            </a:solidFill>
            <a:miter lim="800000"/>
          </a:ln>
          <a:effectLst>
            <a:outerShdw blurRad="50800" dist="38100" dir="5400000" algn="ctr" rotWithShape="0">
              <a:srgbClr val="000000">
                <a:alpha val="42000"/>
              </a:srgb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5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6656" y="609600"/>
            <a:ext cx="3383280" cy="914400"/>
          </a:xfrm>
        </p:spPr>
        <p:txBody>
          <a:bodyPr anchor="b">
            <a:noAutofit/>
          </a:bodyPr>
          <a:lstStyle>
            <a:lvl1pPr algn="l">
              <a:defRPr sz="22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76656" y="1524000"/>
            <a:ext cx="3381375" cy="32956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15000"/>
            </a:blip>
            <a:srcRect/>
            <a:tile tx="0" ty="0" sx="76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600200"/>
            <a:ext cx="77724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900" kern="1200" cap="all" spc="110" baseline="0" smtClean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5ED8B37-D2E1-490F-BB80-E0A0EF4CB177}" type="datetimeFigureOut">
              <a:rPr lang="en-US" smtClean="0"/>
              <a:t>1/29/2011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l">
              <a:defRPr sz="900" cap="all" spc="110" baseline="0">
                <a:solidFill>
                  <a:srgbClr val="4D4D4D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 b="1" baseline="0">
                <a:solidFill>
                  <a:srgbClr val="4D4D4D"/>
                </a:solidFill>
              </a:defRPr>
            </a:lvl1pPr>
          </a:lstStyle>
          <a:p>
            <a:fld id="{CEAA1D18-1525-4105-8399-314EDD9ED32B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74320" algn="l" defTabSz="914400" rtl="0" eaLnBrk="1" latinLnBrk="0" hangingPunct="1">
        <a:lnSpc>
          <a:spcPct val="100000"/>
        </a:lnSpc>
        <a:spcBef>
          <a:spcPts val="700"/>
        </a:spcBef>
        <a:buClr>
          <a:schemeClr val="accent1"/>
        </a:buClr>
        <a:buSzPct val="85000"/>
        <a:buFont typeface="Wingdings 3" pitchFamily="18" charset="2"/>
        <a:buChar char="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defensesystems.com/microsites/2010-peo-c3t/not-your-father-radios.asp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smann.com/" TargetMode="External"/><Relationship Id="rId2" Type="http://schemas.openxmlformats.org/officeDocument/2006/relationships/hyperlink" Target="http://goodfet.sourceforge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hyperlink" Target="mailto:atlas@r4780y.com" TargetMode="External"/><Relationship Id="rId7" Type="http://schemas.openxmlformats.org/officeDocument/2006/relationships/image" Target="../media/image34.jpeg"/><Relationship Id="rId2" Type="http://schemas.openxmlformats.org/officeDocument/2006/relationships/hyperlink" Target="http://code.google.com/p/hedyattac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hyperlink" Target="mailto:andrew@inguardians.com" TargetMode="External"/><Relationship Id="rId4" Type="http://schemas.openxmlformats.org/officeDocument/2006/relationships/hyperlink" Target="mailto:don@inguardians.com" TargetMode="External"/><Relationship Id="rId9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676400"/>
            <a:ext cx="4953000" cy="1524000"/>
          </a:xfrm>
        </p:spPr>
        <p:txBody>
          <a:bodyPr/>
          <a:lstStyle/>
          <a:p>
            <a:r>
              <a:rPr lang="en-US" dirty="0" smtClean="0"/>
              <a:t>Hop </a:t>
            </a:r>
            <a:r>
              <a:rPr lang="en-US" b="1" dirty="0" smtClean="0"/>
              <a:t>Hacking</a:t>
            </a:r>
            <a:r>
              <a:rPr lang="en-US" dirty="0" smtClean="0"/>
              <a:t> </a:t>
            </a:r>
            <a:r>
              <a:rPr lang="en-US" dirty="0" err="1" smtClean="0"/>
              <a:t>Hedy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124200"/>
            <a:ext cx="3886200" cy="1825625"/>
          </a:xfrm>
        </p:spPr>
        <p:txBody>
          <a:bodyPr/>
          <a:lstStyle/>
          <a:p>
            <a:r>
              <a:rPr lang="en-US" dirty="0" smtClean="0"/>
              <a:t>atlas, cutaway and 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8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FHSS</a:t>
            </a:r>
            <a:r>
              <a:rPr lang="en-US" dirty="0" smtClean="0"/>
              <a:t>WTF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Pseudo-random </a:t>
            </a:r>
            <a:r>
              <a:rPr lang="en-US" dirty="0" smtClean="0"/>
              <a:t>sequence to choose frequencies</a:t>
            </a:r>
            <a:endParaRPr lang="en-US" dirty="0"/>
          </a:p>
          <a:p>
            <a:pPr lvl="1"/>
            <a:r>
              <a:rPr lang="en-US" dirty="0"/>
              <a:t>Known by Transmitter and </a:t>
            </a:r>
            <a:r>
              <a:rPr lang="en-US" dirty="0" smtClean="0"/>
              <a:t>Receiver</a:t>
            </a:r>
          </a:p>
          <a:p>
            <a:pPr lvl="2"/>
            <a:r>
              <a:rPr lang="en-US" dirty="0" smtClean="0"/>
              <a:t>Multiple sync methods</a:t>
            </a:r>
          </a:p>
          <a:p>
            <a:pPr lvl="1"/>
            <a:r>
              <a:rPr lang="en-US" dirty="0" smtClean="0"/>
              <a:t>Stored </a:t>
            </a:r>
            <a:r>
              <a:rPr lang="en-US" dirty="0"/>
              <a:t>algorithm within memory generates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Creates spread code sequence tables</a:t>
            </a:r>
            <a:endParaRPr lang="en-US" dirty="0"/>
          </a:p>
          <a:p>
            <a:pPr lvl="2"/>
            <a:r>
              <a:rPr lang="en-US" dirty="0" smtClean="0"/>
              <a:t>Possibly stored </a:t>
            </a:r>
            <a:r>
              <a:rPr lang="en-US" dirty="0"/>
              <a:t>within a piano </a:t>
            </a:r>
            <a:r>
              <a:rPr lang="en-US" dirty="0" smtClean="0"/>
              <a:t>roll</a:t>
            </a:r>
          </a:p>
          <a:p>
            <a:pPr lvl="3"/>
            <a:r>
              <a:rPr lang="en-US" dirty="0" smtClean="0"/>
              <a:t>If you’re </a:t>
            </a:r>
            <a:r>
              <a:rPr lang="en-US" dirty="0" err="1" smtClean="0"/>
              <a:t>Hedy</a:t>
            </a:r>
            <a:r>
              <a:rPr lang="en-US" dirty="0" smtClean="0"/>
              <a:t> </a:t>
            </a:r>
            <a:r>
              <a:rPr lang="en-US" dirty="0" err="1" smtClean="0"/>
              <a:t>Lamarr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52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FHSS </a:t>
            </a:r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Who uses them?</a:t>
            </a:r>
          </a:p>
          <a:p>
            <a:pPr lvl="1"/>
            <a:r>
              <a:rPr lang="en-US" dirty="0" smtClean="0"/>
              <a:t>Military</a:t>
            </a:r>
          </a:p>
          <a:p>
            <a:pPr lvl="2"/>
            <a:r>
              <a:rPr lang="en-US" dirty="0" smtClean="0"/>
              <a:t>SINCGARS</a:t>
            </a:r>
          </a:p>
          <a:p>
            <a:pPr lvl="3"/>
            <a:r>
              <a:rPr lang="en-US" dirty="0" smtClean="0"/>
              <a:t>Single Channel Ground and Airborne Radio System</a:t>
            </a:r>
          </a:p>
          <a:p>
            <a:pPr lvl="4"/>
            <a:r>
              <a:rPr lang="en-US" dirty="0" smtClean="0"/>
              <a:t>Voice-and-Data</a:t>
            </a:r>
          </a:p>
          <a:p>
            <a:pPr lvl="4"/>
            <a:r>
              <a:rPr lang="en-US" dirty="0" smtClean="0"/>
              <a:t>25 kHz Channels</a:t>
            </a:r>
          </a:p>
          <a:p>
            <a:pPr lvl="4"/>
            <a:r>
              <a:rPr lang="en-US" dirty="0" smtClean="0"/>
              <a:t>30-88 MHz </a:t>
            </a:r>
          </a:p>
          <a:p>
            <a:pPr lvl="5"/>
            <a:r>
              <a:rPr lang="en-US" dirty="0" smtClean="0"/>
              <a:t>120-352 channels</a:t>
            </a:r>
          </a:p>
          <a:p>
            <a:pPr lvl="5"/>
            <a:r>
              <a:rPr lang="en-US" dirty="0" smtClean="0"/>
              <a:t>100 hops/second </a:t>
            </a:r>
          </a:p>
          <a:p>
            <a:pPr lvl="6"/>
            <a:r>
              <a:rPr lang="en-US" dirty="0" smtClean="0"/>
              <a:t>Very slow</a:t>
            </a:r>
          </a:p>
          <a:p>
            <a:pPr lvl="6"/>
            <a:r>
              <a:rPr lang="en-US" dirty="0" smtClean="0"/>
              <a:t>Expected to be replaced by an SDR solution</a:t>
            </a:r>
          </a:p>
          <a:p>
            <a:pPr lvl="7"/>
            <a:r>
              <a:rPr lang="en-US" dirty="0" smtClean="0"/>
              <a:t>Deployment issues</a:t>
            </a:r>
          </a:p>
          <a:p>
            <a:pPr lvl="3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7200"/>
            <a:ext cx="2438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993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FHSS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SINCGARS</a:t>
            </a:r>
          </a:p>
          <a:p>
            <a:pPr lvl="1"/>
            <a:r>
              <a:rPr lang="en-US" b="1" dirty="0" smtClean="0"/>
              <a:t>Problem</a:t>
            </a:r>
            <a:r>
              <a:rPr lang="en-US" dirty="0" smtClean="0"/>
              <a:t>: 500,000 units purchased</a:t>
            </a:r>
            <a:r>
              <a:rPr lang="en-US" baseline="30000" dirty="0" smtClean="0">
                <a:solidFill>
                  <a:schemeClr val="accent3"/>
                </a:solidFill>
              </a:rPr>
              <a:t>[1]</a:t>
            </a:r>
            <a:r>
              <a:rPr lang="en-US" dirty="0" smtClean="0"/>
              <a:t> Until the 2008 improvement programs, how many radios were relying on FHSS for security? </a:t>
            </a:r>
          </a:p>
          <a:p>
            <a:pPr lvl="2"/>
            <a:r>
              <a:rPr lang="en-US" dirty="0" smtClean="0"/>
              <a:t>How many </a:t>
            </a:r>
            <a:r>
              <a:rPr lang="en-US" b="1" dirty="0" smtClean="0"/>
              <a:t>still</a:t>
            </a:r>
            <a:r>
              <a:rPr lang="en-US" dirty="0" smtClean="0"/>
              <a:t> are? </a:t>
            </a:r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Upgrades provide voice-encryption,  though backwards compatible with old radio hardware. </a:t>
            </a:r>
          </a:p>
          <a:p>
            <a:pPr lvl="2"/>
            <a:r>
              <a:rPr lang="en-US" b="1" dirty="0" smtClean="0"/>
              <a:t>Does security still exist if you’re supporting ancient hardware?</a:t>
            </a:r>
          </a:p>
          <a:p>
            <a:pPr lvl="2"/>
            <a:r>
              <a:rPr lang="en-US" b="1" dirty="0" smtClean="0"/>
              <a:t>SDR solution provides field-programmable devices</a:t>
            </a:r>
          </a:p>
          <a:p>
            <a:pPr lvl="3"/>
            <a:r>
              <a:rPr lang="en-US" b="1" dirty="0" smtClean="0"/>
              <a:t>Interesting! </a:t>
            </a:r>
          </a:p>
          <a:p>
            <a:pPr lvl="3"/>
            <a:r>
              <a:rPr lang="en-US" b="1" dirty="0" smtClean="0"/>
              <a:t>See: JTRS Project</a:t>
            </a:r>
          </a:p>
          <a:p>
            <a:pPr lvl="2"/>
            <a:endParaRPr lang="en-US" b="1" dirty="0"/>
          </a:p>
          <a:p>
            <a:pPr lvl="2"/>
            <a:endParaRPr lang="en-US" b="1" dirty="0" smtClean="0"/>
          </a:p>
          <a:p>
            <a:pPr lvl="2"/>
            <a:endParaRPr lang="en-US" b="1" dirty="0"/>
          </a:p>
          <a:p>
            <a:pPr marL="868680" lvl="2" indent="0">
              <a:buNone/>
            </a:pPr>
            <a:r>
              <a:rPr lang="en-US" b="1" dirty="0" smtClean="0"/>
              <a:t>[1] – Reference</a:t>
            </a:r>
            <a:r>
              <a:rPr lang="en-US" b="1" dirty="0"/>
              <a:t>: </a:t>
            </a:r>
            <a:r>
              <a:rPr lang="en-US" b="1" dirty="0">
                <a:hlinkClick r:id="rId2"/>
              </a:rPr>
              <a:t>http://</a:t>
            </a:r>
            <a:r>
              <a:rPr lang="en-US" b="1" dirty="0" smtClean="0">
                <a:hlinkClick r:id="rId2"/>
              </a:rPr>
              <a:t>defensesystems.com/microsites/2010-peo-c3t/not-your-father-radios.aspx</a:t>
            </a:r>
            <a:endParaRPr lang="en-US" b="1" dirty="0"/>
          </a:p>
          <a:p>
            <a:pPr marL="868680" lvl="2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1909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FHSS </a:t>
            </a:r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</a:t>
            </a:r>
          </a:p>
          <a:p>
            <a:pPr lvl="1"/>
            <a:r>
              <a:rPr lang="en-US" dirty="0" smtClean="0"/>
              <a:t>Bluetooth</a:t>
            </a:r>
          </a:p>
          <a:p>
            <a:pPr lvl="2"/>
            <a:r>
              <a:rPr lang="en-US" dirty="0" smtClean="0"/>
              <a:t>Bandwidth:79 MHz </a:t>
            </a:r>
          </a:p>
          <a:p>
            <a:pPr lvl="2"/>
            <a:r>
              <a:rPr lang="en-US" dirty="0" smtClean="0"/>
              <a:t>Channel Spacing: 1 MHz</a:t>
            </a:r>
          </a:p>
          <a:p>
            <a:pPr lvl="2"/>
            <a:r>
              <a:rPr lang="en-US" dirty="0" smtClean="0"/>
              <a:t>Total Channels 79</a:t>
            </a:r>
          </a:p>
          <a:p>
            <a:pPr lvl="3"/>
            <a:r>
              <a:rPr lang="en-US" dirty="0" smtClean="0"/>
              <a:t>3200 clock cycles</a:t>
            </a:r>
          </a:p>
          <a:p>
            <a:pPr lvl="4"/>
            <a:r>
              <a:rPr lang="en-US" dirty="0" smtClean="0"/>
              <a:t>Hops every other</a:t>
            </a:r>
          </a:p>
          <a:p>
            <a:pPr lvl="4"/>
            <a:r>
              <a:rPr lang="en-US" dirty="0" smtClean="0"/>
              <a:t>1600 hops/second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1600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171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FHSS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Bluetooth</a:t>
            </a:r>
          </a:p>
          <a:p>
            <a:pPr lvl="1"/>
            <a:r>
              <a:rPr lang="en-US" b="1" dirty="0" smtClean="0"/>
              <a:t>Problem: </a:t>
            </a:r>
            <a:r>
              <a:rPr lang="en-US" dirty="0" smtClean="0"/>
              <a:t>With commercially available hardware (USRPv2) you can generate hopping patterns for an entire technology within 24 hours and utilize this for future patterns.</a:t>
            </a:r>
            <a:endParaRPr lang="en-US" b="1" dirty="0" smtClean="0"/>
          </a:p>
          <a:p>
            <a:pPr lvl="1"/>
            <a:r>
              <a:rPr lang="en-US" b="1" dirty="0" smtClean="0"/>
              <a:t>Solution: </a:t>
            </a:r>
            <a:r>
              <a:rPr lang="en-US" dirty="0" smtClean="0"/>
              <a:t>We can’t rely on FHSS as an implementation of a security model within our technology. We must do better.</a:t>
            </a:r>
          </a:p>
          <a:p>
            <a:pPr lvl="2"/>
            <a:r>
              <a:rPr lang="en-US" b="1" dirty="0" smtClean="0"/>
              <a:t>Encryption! Yes, please.</a:t>
            </a:r>
          </a:p>
        </p:txBody>
      </p:sp>
    </p:spTree>
    <p:extLst>
      <p:ext uri="{BB962C8B-B14F-4D97-AF65-F5344CB8AC3E}">
        <p14:creationId xmlns:p14="http://schemas.microsoft.com/office/powerpoint/2010/main" val="132742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FHSS</a:t>
            </a:r>
            <a:r>
              <a:rPr lang="en-US" dirty="0" smtClean="0"/>
              <a:t> Is not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 </a:t>
            </a:r>
            <a:r>
              <a:rPr lang="en-US" dirty="0"/>
              <a:t>FHSS, the frequencies to be used in the hopping sequence may be selected by the user. In </a:t>
            </a:r>
            <a:r>
              <a:rPr lang="en-US" dirty="0" smtClean="0"/>
              <a:t>the unlicensed </a:t>
            </a:r>
            <a:r>
              <a:rPr lang="en-US" dirty="0"/>
              <a:t>band, any group of 26 frequencies or more (out of the 79 available) is legal. To “</a:t>
            </a:r>
            <a:r>
              <a:rPr lang="en-US" dirty="0" smtClean="0"/>
              <a:t>tune in</a:t>
            </a:r>
            <a:r>
              <a:rPr lang="en-US" dirty="0"/>
              <a:t>”, a listener should know the number of frequencies selected in the system, the </a:t>
            </a:r>
            <a:r>
              <a:rPr lang="en-US" dirty="0" smtClean="0"/>
              <a:t>actual frequencies</a:t>
            </a:r>
            <a:r>
              <a:rPr lang="en-US" dirty="0"/>
              <a:t>, the hopping sequence, as well as the dwell time! </a:t>
            </a:r>
            <a:r>
              <a:rPr lang="en-US" u="sng" dirty="0">
                <a:solidFill>
                  <a:srgbClr val="FFFF00"/>
                </a:solidFill>
              </a:rPr>
              <a:t>The FHSS modulation acts as </a:t>
            </a:r>
            <a:r>
              <a:rPr lang="en-US" u="sng" dirty="0" smtClean="0">
                <a:solidFill>
                  <a:srgbClr val="FFFF00"/>
                </a:solidFill>
              </a:rPr>
              <a:t>a layer 1 encryption </a:t>
            </a:r>
            <a:r>
              <a:rPr lang="en-US" u="sng" dirty="0">
                <a:solidFill>
                  <a:srgbClr val="FFFF00"/>
                </a:solidFill>
              </a:rPr>
              <a:t>process. There could be no need for application level encryption</a:t>
            </a:r>
            <a:r>
              <a:rPr lang="en-US" u="sng" dirty="0" smtClean="0">
                <a:solidFill>
                  <a:srgbClr val="FFFF00"/>
                </a:solidFill>
              </a:rPr>
              <a:t>!”</a:t>
            </a:r>
            <a:endParaRPr lang="en-US" u="sng" dirty="0">
              <a:solidFill>
                <a:srgbClr val="FFFF00"/>
              </a:solidFill>
            </a:endParaRPr>
          </a:p>
          <a:p>
            <a:pPr lvl="1"/>
            <a:r>
              <a:rPr lang="en-US" i="1" dirty="0" smtClean="0"/>
              <a:t>Reference: “FHSS </a:t>
            </a:r>
            <a:r>
              <a:rPr lang="en-US" i="1" dirty="0" err="1" smtClean="0"/>
              <a:t>vs</a:t>
            </a:r>
            <a:r>
              <a:rPr lang="en-US" i="1" dirty="0" smtClean="0"/>
              <a:t> DSSS in Broadband Wireless Access and WLAN”</a:t>
            </a:r>
          </a:p>
          <a:p>
            <a:pPr lvl="2"/>
            <a:r>
              <a:rPr lang="en-US" dirty="0" err="1" smtClean="0"/>
              <a:t>Sorin</a:t>
            </a:r>
            <a:r>
              <a:rPr lang="en-US" dirty="0" smtClean="0"/>
              <a:t> M. Schwartz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3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FHSS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 we keep using it?</a:t>
            </a:r>
          </a:p>
          <a:p>
            <a:pPr lvl="1"/>
            <a:r>
              <a:rPr lang="en-US" dirty="0" smtClean="0"/>
              <a:t>Helps prevent overuse in unlicensed bands</a:t>
            </a:r>
          </a:p>
          <a:p>
            <a:pPr lvl="2"/>
            <a:r>
              <a:rPr lang="en-US" dirty="0" smtClean="0"/>
              <a:t>Especially with adaptive technology</a:t>
            </a:r>
          </a:p>
          <a:p>
            <a:r>
              <a:rPr lang="en-US" dirty="0" smtClean="0"/>
              <a:t>Attack Vectors</a:t>
            </a:r>
            <a:endParaRPr lang="en-US" dirty="0"/>
          </a:p>
          <a:p>
            <a:pPr lvl="1"/>
            <a:r>
              <a:rPr lang="en-US" dirty="0"/>
              <a:t>Must </a:t>
            </a:r>
            <a:r>
              <a:rPr lang="en-US" dirty="0" smtClean="0"/>
              <a:t>have the hopping pattern </a:t>
            </a:r>
            <a:r>
              <a:rPr lang="en-US" dirty="0"/>
              <a:t>to jam or receive entire data stream</a:t>
            </a:r>
          </a:p>
          <a:p>
            <a:pPr lvl="2"/>
            <a:r>
              <a:rPr lang="en-US" dirty="0"/>
              <a:t>Break the PRNG associated with the </a:t>
            </a:r>
            <a:r>
              <a:rPr lang="en-US" dirty="0" smtClean="0"/>
              <a:t>algorithm</a:t>
            </a:r>
          </a:p>
          <a:p>
            <a:pPr lvl="3"/>
            <a:r>
              <a:rPr lang="en-US" dirty="0" smtClean="0"/>
              <a:t>Obtain spread codes</a:t>
            </a:r>
            <a:endParaRPr lang="en-US" dirty="0"/>
          </a:p>
          <a:p>
            <a:pPr lvl="2"/>
            <a:r>
              <a:rPr lang="en-US" dirty="0"/>
              <a:t>Analyze channel data in time domain fast enough to catch the hops until repeats start to </a:t>
            </a:r>
            <a:r>
              <a:rPr lang="en-US" dirty="0" smtClean="0"/>
              <a:t>occur</a:t>
            </a:r>
          </a:p>
          <a:p>
            <a:pPr lvl="2"/>
            <a:r>
              <a:rPr lang="en-US" dirty="0" smtClean="0"/>
              <a:t>Generate the entire pattern for all clock values</a:t>
            </a:r>
          </a:p>
          <a:p>
            <a:pPr lvl="3"/>
            <a:r>
              <a:rPr lang="en-US" i="1" dirty="0" smtClean="0"/>
              <a:t>Reference: </a:t>
            </a:r>
            <a:r>
              <a:rPr lang="en-US" i="1" dirty="0" err="1" smtClean="0"/>
              <a:t>Ossmann</a:t>
            </a:r>
            <a:r>
              <a:rPr lang="en-US" i="1" dirty="0" smtClean="0"/>
              <a:t>/Spill </a:t>
            </a:r>
            <a:r>
              <a:rPr lang="en-US" i="1" dirty="0" err="1" smtClean="0"/>
              <a:t>Shmoo</a:t>
            </a:r>
            <a:r>
              <a:rPr lang="en-US" i="1" dirty="0" smtClean="0"/>
              <a:t> 2009</a:t>
            </a:r>
          </a:p>
          <a:p>
            <a:pPr marL="6858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5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from our experience</a:t>
            </a:r>
          </a:p>
          <a:p>
            <a:pPr lvl="1"/>
            <a:r>
              <a:rPr lang="en-US" dirty="0" smtClean="0"/>
              <a:t>We have seen this issue in the Smart Grid industry</a:t>
            </a:r>
          </a:p>
          <a:p>
            <a:pPr lvl="2"/>
            <a:r>
              <a:rPr lang="en-US" dirty="0" smtClean="0"/>
              <a:t>Some 1</a:t>
            </a:r>
            <a:r>
              <a:rPr lang="en-US" baseline="30000" dirty="0" smtClean="0"/>
              <a:t>st</a:t>
            </a:r>
            <a:r>
              <a:rPr lang="en-US" dirty="0" smtClean="0"/>
              <a:t> generation devices relied on FHSS as primary prevention of eavesdropping</a:t>
            </a:r>
          </a:p>
          <a:p>
            <a:pPr lvl="2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and 3</a:t>
            </a:r>
            <a:r>
              <a:rPr lang="en-US" baseline="30000" dirty="0" smtClean="0"/>
              <a:t>rd</a:t>
            </a:r>
            <a:r>
              <a:rPr lang="en-US" dirty="0" smtClean="0"/>
              <a:t> generation introduced encryption and signing of keys</a:t>
            </a:r>
          </a:p>
          <a:p>
            <a:pPr lvl="1"/>
            <a:r>
              <a:rPr lang="en-US" dirty="0" smtClean="0"/>
              <a:t>Do not rely on a single point of failure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092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</a:t>
            </a:r>
            <a:r>
              <a:rPr lang="en-US" dirty="0" smtClean="0"/>
              <a:t>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31470"/>
            <a:r>
              <a:rPr lang="en-US" dirty="0" smtClean="0"/>
              <a:t>Inspiration</a:t>
            </a:r>
          </a:p>
          <a:p>
            <a:pPr marL="400050" lvl="1" indent="-331470"/>
            <a:r>
              <a:rPr lang="en-US" dirty="0" smtClean="0"/>
              <a:t>False </a:t>
            </a:r>
            <a:r>
              <a:rPr lang="en-US" dirty="0"/>
              <a:t>assumptions that speed and pseudo random sequence creates a secure </a:t>
            </a:r>
            <a:r>
              <a:rPr lang="en-US" dirty="0" smtClean="0"/>
              <a:t>transmission</a:t>
            </a:r>
          </a:p>
          <a:p>
            <a:pPr marL="800100" lvl="2" indent="-331470"/>
            <a:r>
              <a:rPr lang="en-US" dirty="0" smtClean="0"/>
              <a:t>Simply untrue with the powerful technology we have available</a:t>
            </a:r>
          </a:p>
          <a:p>
            <a:pPr marL="400050" lvl="1" indent="-331470"/>
            <a:r>
              <a:rPr lang="en-US" dirty="0" smtClean="0"/>
              <a:t>Let’s build some devices that</a:t>
            </a:r>
          </a:p>
          <a:p>
            <a:pPr marL="800100" lvl="2" indent="-331470"/>
            <a:r>
              <a:rPr lang="en-US" dirty="0" smtClean="0"/>
              <a:t>Can be configured for known ISM bands</a:t>
            </a:r>
          </a:p>
          <a:p>
            <a:pPr marL="800100" lvl="2" indent="-331470"/>
            <a:r>
              <a:rPr lang="en-US" dirty="0" smtClean="0"/>
              <a:t>Automatically analyze channel spacing</a:t>
            </a:r>
          </a:p>
          <a:p>
            <a:pPr marL="800100" lvl="2" indent="-331470"/>
            <a:r>
              <a:rPr lang="en-US" dirty="0" smtClean="0"/>
              <a:t>Can Decode FHSS Hopping Patterns</a:t>
            </a:r>
          </a:p>
          <a:p>
            <a:pPr marL="800100" lvl="2" indent="-331470"/>
            <a:r>
              <a:rPr lang="en-US" dirty="0" smtClean="0"/>
              <a:t>Utilize a custom code-base with far-reaching capabilities to get people started</a:t>
            </a:r>
          </a:p>
          <a:p>
            <a:pPr marL="800100" lvl="2" indent="-331470"/>
            <a:endParaRPr lang="en-US" dirty="0"/>
          </a:p>
          <a:p>
            <a:pPr marL="400050" lvl="1" indent="-331470"/>
            <a:r>
              <a:rPr lang="en-US" dirty="0" smtClean="0"/>
              <a:t>That is the goal of our project …</a:t>
            </a:r>
          </a:p>
          <a:p>
            <a:pPr marL="800100" lvl="2" indent="-331470"/>
            <a:endParaRPr lang="en-US" dirty="0" smtClean="0"/>
          </a:p>
          <a:p>
            <a:pPr marL="800100" lvl="2" indent="-33147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93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</a:t>
            </a:r>
            <a:r>
              <a:rPr lang="en-US" dirty="0" smtClean="0"/>
              <a:t>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1942 </a:t>
            </a:r>
            <a:r>
              <a:rPr lang="en-US" dirty="0" err="1" smtClean="0"/>
              <a:t>Hedy</a:t>
            </a:r>
            <a:r>
              <a:rPr lang="en-US" dirty="0"/>
              <a:t> </a:t>
            </a:r>
            <a:r>
              <a:rPr lang="en-US" dirty="0" err="1" smtClean="0"/>
              <a:t>Lamarr</a:t>
            </a:r>
            <a:r>
              <a:rPr lang="en-US" dirty="0" smtClean="0"/>
              <a:t> and George Antheil helped develop a system to assist in the prevention of jamming American radio-controlled torpedoes.</a:t>
            </a:r>
          </a:p>
          <a:p>
            <a:endParaRPr lang="en-US" dirty="0"/>
          </a:p>
          <a:p>
            <a:r>
              <a:rPr lang="en-US" dirty="0" smtClean="0"/>
              <a:t>69 years later, it’s time to upgrade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8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Auth</a:t>
            </a:r>
            <a:r>
              <a:rPr lang="en-US" dirty="0" smtClean="0"/>
              <a:t>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atlas</a:t>
            </a:r>
          </a:p>
          <a:p>
            <a:pPr lvl="1"/>
            <a:r>
              <a:rPr lang="en-US" dirty="0" smtClean="0"/>
              <a:t>Code monkey</a:t>
            </a:r>
          </a:p>
          <a:p>
            <a:pPr lvl="1"/>
            <a:r>
              <a:rPr lang="en-US" dirty="0" smtClean="0"/>
              <a:t>Magical debugging wizard</a:t>
            </a:r>
          </a:p>
          <a:p>
            <a:r>
              <a:rPr lang="en-US" dirty="0" smtClean="0"/>
              <a:t>cutaway</a:t>
            </a:r>
          </a:p>
          <a:p>
            <a:pPr lvl="1"/>
            <a:r>
              <a:rPr lang="en-US" dirty="0" smtClean="0"/>
              <a:t>Radio-Fu</a:t>
            </a:r>
          </a:p>
          <a:p>
            <a:pPr lvl="1"/>
            <a:r>
              <a:rPr lang="en-US" dirty="0" smtClean="0"/>
              <a:t>Supreme dongle overlord</a:t>
            </a:r>
          </a:p>
          <a:p>
            <a:r>
              <a:rPr lang="en-US" dirty="0" smtClean="0"/>
              <a:t>Q</a:t>
            </a:r>
          </a:p>
          <a:p>
            <a:pPr lvl="1"/>
            <a:r>
              <a:rPr lang="en-US" dirty="0" smtClean="0"/>
              <a:t>Hardware-Fu</a:t>
            </a:r>
          </a:p>
          <a:p>
            <a:pPr lvl="1"/>
            <a:r>
              <a:rPr lang="en-US" dirty="0" smtClean="0"/>
              <a:t>Creator of sexy slides</a:t>
            </a:r>
          </a:p>
        </p:txBody>
      </p:sp>
    </p:spTree>
    <p:extLst>
      <p:ext uri="{BB962C8B-B14F-4D97-AF65-F5344CB8AC3E}">
        <p14:creationId xmlns:p14="http://schemas.microsoft.com/office/powerpoint/2010/main" val="29438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H4RDW4RE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Cutaway’s Initial Interest</a:t>
            </a:r>
          </a:p>
          <a:p>
            <a:pPr lvl="1"/>
            <a:r>
              <a:rPr lang="en-US" dirty="0" smtClean="0"/>
              <a:t>Started out as bootstrap for hardware and firmware interaction</a:t>
            </a:r>
          </a:p>
          <a:p>
            <a:pPr lvl="1"/>
            <a:r>
              <a:rPr lang="en-US" dirty="0" smtClean="0"/>
              <a:t>Reading is one thing, but you don’t really know anything until you have destroyed something……that belongs to atlas</a:t>
            </a:r>
          </a:p>
          <a:p>
            <a:pPr lvl="1"/>
            <a:r>
              <a:rPr lang="en-US" dirty="0" smtClean="0"/>
              <a:t>Get to eat Sushi…at </a:t>
            </a:r>
            <a:r>
              <a:rPr lang="en-US" dirty="0" err="1" smtClean="0"/>
              <a:t>ShmooCon</a:t>
            </a:r>
            <a:endParaRPr lang="en-US" dirty="0" smtClean="0"/>
          </a:p>
          <a:p>
            <a:pPr lvl="1"/>
            <a:r>
              <a:rPr lang="en-US" dirty="0" smtClean="0"/>
              <a:t>Get Tuna to buy me more drinks…at </a:t>
            </a:r>
            <a:r>
              <a:rPr lang="en-US" smtClean="0"/>
              <a:t>ShmooCon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Content Placeholder 4" descr="master_chief_with_tuna.jpg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-35386" r="-35386"/>
          <a:stretch>
            <a:fillRect/>
          </a:stretch>
        </p:blipFill>
        <p:spPr>
          <a:xfrm>
            <a:off x="3886200" y="374904"/>
            <a:ext cx="5181600" cy="5492496"/>
          </a:xfrm>
        </p:spPr>
      </p:pic>
    </p:spTree>
    <p:extLst>
      <p:ext uri="{BB962C8B-B14F-4D97-AF65-F5344CB8AC3E}">
        <p14:creationId xmlns:p14="http://schemas.microsoft.com/office/powerpoint/2010/main" val="237425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H4RDW4RE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Goodfet</a:t>
            </a:r>
            <a:r>
              <a:rPr lang="en-US" dirty="0" smtClean="0"/>
              <a:t> Graveyard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eZ430-Chronos Dongle</a:t>
            </a:r>
            <a:endParaRPr lang="en-US" dirty="0"/>
          </a:p>
        </p:txBody>
      </p:sp>
      <p:pic>
        <p:nvPicPr>
          <p:cNvPr id="11" name="Content Placeholder 10" descr="goodfet_graveyard_pile_1.JPG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1154" b="-1154"/>
          <a:stretch>
            <a:fillRect/>
          </a:stretch>
        </p:blipFill>
        <p:spPr/>
      </p:pic>
      <p:pic>
        <p:nvPicPr>
          <p:cNvPr id="12" name="Content Placeholder 11" descr="mattsdongle_back_destroyed.JPG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t="-87512" b="-87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323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H4RDW4RE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648200" y="1609344"/>
            <a:ext cx="3657600" cy="3877056"/>
          </a:xfrm>
        </p:spPr>
        <p:txBody>
          <a:bodyPr/>
          <a:lstStyle/>
          <a:p>
            <a:r>
              <a:rPr lang="en-US" dirty="0" err="1" smtClean="0"/>
              <a:t>GoodME</a:t>
            </a:r>
            <a:r>
              <a:rPr lang="en-US" dirty="0" smtClean="0"/>
              <a:t> Project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Already being worked by atlas, Q, Travis, and Mike</a:t>
            </a:r>
          </a:p>
          <a:p>
            <a:pPr lvl="2"/>
            <a:r>
              <a:rPr lang="en-US" dirty="0" smtClean="0"/>
              <a:t>Pink might be pretty but some people just don’t get it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CC1110-based</a:t>
            </a:r>
          </a:p>
          <a:p>
            <a:pPr lvl="2"/>
            <a:r>
              <a:rPr lang="en-US" dirty="0" smtClean="0"/>
              <a:t>Great place to start</a:t>
            </a:r>
          </a:p>
          <a:p>
            <a:pPr lvl="2"/>
            <a:r>
              <a:rPr lang="en-US" dirty="0" smtClean="0"/>
              <a:t>Actively being worked</a:t>
            </a:r>
          </a:p>
        </p:txBody>
      </p:sp>
      <p:pic>
        <p:nvPicPr>
          <p:cNvPr id="6" name="Content Placeholder 5" descr="goodme-imme-pic.jpg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20660" b="-20660"/>
          <a:stretch>
            <a:fillRect/>
          </a:stretch>
        </p:blipFill>
        <p:spPr>
          <a:xfrm>
            <a:off x="381000" y="1447800"/>
            <a:ext cx="3657600" cy="3877056"/>
          </a:xfrm>
        </p:spPr>
      </p:pic>
    </p:spTree>
    <p:extLst>
      <p:ext uri="{BB962C8B-B14F-4D97-AF65-F5344CB8AC3E}">
        <p14:creationId xmlns:p14="http://schemas.microsoft.com/office/powerpoint/2010/main" val="112218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1111em_goodfet31_pino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841750"/>
            <a:ext cx="480778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H4RDW4RE</a:t>
            </a:r>
            <a:endParaRPr lang="en-US" dirty="0"/>
          </a:p>
        </p:txBody>
      </p:sp>
      <p:pic>
        <p:nvPicPr>
          <p:cNvPr id="5" name="Content Placeholder 4" descr="donsdongle_front.JPG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-45544" b="-45544"/>
          <a:stretch>
            <a:fillRect/>
          </a:stretch>
        </p:blipFill>
        <p:spPr>
          <a:xfrm>
            <a:off x="304800" y="1371600"/>
            <a:ext cx="3657600" cy="3877056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343400" y="1536192"/>
            <a:ext cx="4419600" cy="2197608"/>
          </a:xfrm>
        </p:spPr>
        <p:txBody>
          <a:bodyPr>
            <a:normAutofit/>
          </a:bodyPr>
          <a:lstStyle/>
          <a:p>
            <a:r>
              <a:rPr lang="en-US" dirty="0" smtClean="0"/>
              <a:t>CC1111EMK868-915 Evaluation Module Kit</a:t>
            </a:r>
          </a:p>
          <a:p>
            <a:pPr lvl="1"/>
            <a:r>
              <a:rPr lang="en-US" dirty="0" smtClean="0"/>
              <a:t>CC1111-based</a:t>
            </a:r>
          </a:p>
          <a:p>
            <a:pPr lvl="1"/>
            <a:r>
              <a:rPr lang="en-US" dirty="0" smtClean="0"/>
              <a:t>All pins broken out</a:t>
            </a:r>
          </a:p>
          <a:p>
            <a:pPr lvl="1"/>
            <a:r>
              <a:rPr lang="en-US" dirty="0" smtClean="0"/>
              <a:t>Programmable via </a:t>
            </a:r>
            <a:r>
              <a:rPr lang="en-US" dirty="0" err="1" smtClean="0"/>
              <a:t>Goodfet</a:t>
            </a:r>
            <a:endParaRPr lang="en-US" dirty="0" smtClean="0"/>
          </a:p>
          <a:p>
            <a:pPr lvl="1"/>
            <a:r>
              <a:rPr lang="en-US" dirty="0" err="1" smtClean="0"/>
              <a:t>Goodfet.cc</a:t>
            </a:r>
            <a:r>
              <a:rPr lang="en-US" dirty="0" smtClean="0"/>
              <a:t> interacts via Data Debug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can_ter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4800"/>
            <a:ext cx="7620000" cy="6117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H4RDW4RE</a:t>
            </a:r>
            <a:endParaRPr lang="en-US" dirty="0"/>
          </a:p>
        </p:txBody>
      </p:sp>
      <p:pic>
        <p:nvPicPr>
          <p:cNvPr id="5" name="Content Placeholder 4" descr="IAR_buster.png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781800" y="583475"/>
            <a:ext cx="1981200" cy="1245325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3581400" y="1143000"/>
            <a:ext cx="4495800" cy="3877056"/>
          </a:xfrm>
        </p:spPr>
        <p:txBody>
          <a:bodyPr/>
          <a:lstStyle/>
          <a:p>
            <a:r>
              <a:rPr lang="en-US" dirty="0" smtClean="0"/>
              <a:t>Code Beginnings</a:t>
            </a:r>
          </a:p>
          <a:p>
            <a:pPr lvl="1"/>
            <a:r>
              <a:rPr lang="en-US" dirty="0" smtClean="0"/>
              <a:t>Hello World – Blinking LED</a:t>
            </a:r>
          </a:p>
          <a:p>
            <a:pPr lvl="1"/>
            <a:r>
              <a:rPr lang="en-US" dirty="0" smtClean="0"/>
              <a:t>Board data from </a:t>
            </a:r>
            <a:r>
              <a:rPr lang="en-US" dirty="0" err="1" smtClean="0"/>
              <a:t>TI’s</a:t>
            </a:r>
            <a:r>
              <a:rPr lang="en-US" dirty="0" smtClean="0"/>
              <a:t> IAR Demo</a:t>
            </a:r>
          </a:p>
          <a:p>
            <a:pPr lvl="2"/>
            <a:r>
              <a:rPr lang="en-US" dirty="0" smtClean="0"/>
              <a:t>Bloated and Complicated</a:t>
            </a:r>
          </a:p>
          <a:p>
            <a:pPr lvl="1"/>
            <a:r>
              <a:rPr lang="en-US" dirty="0" smtClean="0"/>
              <a:t>Reference documents for CC111*</a:t>
            </a:r>
          </a:p>
          <a:p>
            <a:pPr lvl="1"/>
            <a:r>
              <a:rPr lang="en-US" dirty="0" err="1" smtClean="0"/>
              <a:t>SmartRF</a:t>
            </a:r>
            <a:r>
              <a:rPr lang="en-US" dirty="0" smtClean="0"/>
              <a:t> Studio – provides radio data</a:t>
            </a:r>
          </a:p>
          <a:p>
            <a:pPr lvl="1"/>
            <a:r>
              <a:rPr lang="en-US" dirty="0" err="1" smtClean="0"/>
              <a:t>Specan</a:t>
            </a:r>
            <a:r>
              <a:rPr lang="en-US" dirty="0" smtClean="0"/>
              <a:t> code includes everything you need</a:t>
            </a:r>
          </a:p>
          <a:p>
            <a:pPr lvl="2"/>
            <a:r>
              <a:rPr lang="en-US" dirty="0" smtClean="0"/>
              <a:t>Watch your clocks and pins</a:t>
            </a:r>
          </a:p>
          <a:p>
            <a:pPr lvl="1"/>
            <a:endParaRPr lang="en-US" dirty="0"/>
          </a:p>
        </p:txBody>
      </p:sp>
      <p:pic>
        <p:nvPicPr>
          <p:cNvPr id="10" name="Picture 9" descr="smartr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952426"/>
            <a:ext cx="3048000" cy="26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H4RDW4RE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1536192"/>
            <a:ext cx="3657600" cy="387705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Advances</a:t>
            </a:r>
          </a:p>
          <a:p>
            <a:pPr lvl="1"/>
            <a:r>
              <a:rPr lang="en-US" dirty="0" smtClean="0"/>
              <a:t>Prerequisites</a:t>
            </a:r>
          </a:p>
          <a:p>
            <a:pPr lvl="2"/>
            <a:r>
              <a:rPr lang="en-US" dirty="0" smtClean="0"/>
              <a:t>902 - 928 MHz Range</a:t>
            </a:r>
          </a:p>
          <a:p>
            <a:pPr lvl="2"/>
            <a:r>
              <a:rPr lang="en-US" dirty="0" smtClean="0"/>
              <a:t>Fast scanning</a:t>
            </a:r>
          </a:p>
          <a:p>
            <a:pPr lvl="1"/>
            <a:r>
              <a:rPr lang="en-US" dirty="0" smtClean="0"/>
              <a:t>Strip </a:t>
            </a:r>
            <a:r>
              <a:rPr lang="en-US" dirty="0" err="1" smtClean="0"/>
              <a:t>Specan</a:t>
            </a:r>
            <a:r>
              <a:rPr lang="en-US" dirty="0" smtClean="0"/>
              <a:t> Firmware Code</a:t>
            </a:r>
          </a:p>
          <a:p>
            <a:pPr lvl="2"/>
            <a:r>
              <a:rPr lang="en-US" dirty="0" smtClean="0"/>
              <a:t>Remove display (but compensate for delay)</a:t>
            </a:r>
          </a:p>
          <a:p>
            <a:pPr lvl="2"/>
            <a:r>
              <a:rPr lang="en-US" dirty="0" smtClean="0"/>
              <a:t>Shrink frequency range</a:t>
            </a:r>
          </a:p>
          <a:p>
            <a:pPr lvl="1"/>
            <a:r>
              <a:rPr lang="en-US" dirty="0" smtClean="0"/>
              <a:t>Leverage </a:t>
            </a:r>
            <a:r>
              <a:rPr lang="en-US" dirty="0" err="1" smtClean="0"/>
              <a:t>Goodfet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Data Debug dumping</a:t>
            </a:r>
          </a:p>
          <a:p>
            <a:pPr lvl="2"/>
            <a:r>
              <a:rPr lang="en-US" dirty="0" smtClean="0"/>
              <a:t>Python scripts for displaying data</a:t>
            </a:r>
          </a:p>
          <a:p>
            <a:pPr lvl="2"/>
            <a:r>
              <a:rPr lang="en-US" dirty="0" smtClean="0"/>
              <a:t>Halting CPU – affects results</a:t>
            </a:r>
            <a:endParaRPr lang="en-US" dirty="0"/>
          </a:p>
        </p:txBody>
      </p:sp>
      <p:pic>
        <p:nvPicPr>
          <p:cNvPr id="7" name="Content Placeholder 6" descr="donsdongle_hulk_best.JPG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20660" b="-20660"/>
          <a:stretch>
            <a:fillRect/>
          </a:stretch>
        </p:blipFill>
        <p:spPr>
          <a:xfrm>
            <a:off x="3962400" y="845820"/>
            <a:ext cx="4953000" cy="5250180"/>
          </a:xfrm>
        </p:spPr>
      </p:pic>
    </p:spTree>
    <p:extLst>
      <p:ext uri="{BB962C8B-B14F-4D97-AF65-F5344CB8AC3E}">
        <p14:creationId xmlns:p14="http://schemas.microsoft.com/office/powerpoint/2010/main" val="28372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H4RDW4RE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8600" y="1536192"/>
            <a:ext cx="3657600" cy="3877056"/>
          </a:xfrm>
        </p:spPr>
        <p:txBody>
          <a:bodyPr/>
          <a:lstStyle/>
          <a:p>
            <a:r>
              <a:rPr lang="en-US" dirty="0" smtClean="0"/>
              <a:t>Resulting Firmware</a:t>
            </a:r>
          </a:p>
          <a:p>
            <a:pPr lvl="1"/>
            <a:r>
              <a:rPr lang="en-US" dirty="0" err="1" smtClean="0"/>
              <a:t>maxscan</a:t>
            </a:r>
            <a:r>
              <a:rPr lang="en-US" dirty="0" smtClean="0"/>
              <a:t> – spectrum analyzer</a:t>
            </a:r>
          </a:p>
          <a:p>
            <a:pPr lvl="1"/>
            <a:r>
              <a:rPr lang="en-US" dirty="0" err="1" smtClean="0"/>
              <a:t>hoptrans</a:t>
            </a:r>
            <a:r>
              <a:rPr lang="en-US" dirty="0" smtClean="0"/>
              <a:t> – create a carrier wave</a:t>
            </a:r>
          </a:p>
          <a:p>
            <a:pPr lvl="2"/>
            <a:r>
              <a:rPr lang="en-US" dirty="0" smtClean="0"/>
              <a:t>Number of channels is known</a:t>
            </a:r>
          </a:p>
          <a:p>
            <a:pPr lvl="2"/>
            <a:r>
              <a:rPr lang="en-US" dirty="0" smtClean="0"/>
              <a:t>Channel spacing is known</a:t>
            </a:r>
          </a:p>
          <a:p>
            <a:pPr lvl="2"/>
            <a:r>
              <a:rPr lang="en-US" dirty="0" smtClean="0"/>
              <a:t>Hop timing is known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8" name="Content Placeholder 7" descr="ccpecan_matplot_2.png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21599" b="-21599"/>
          <a:stretch>
            <a:fillRect/>
          </a:stretch>
        </p:blipFill>
        <p:spPr>
          <a:xfrm>
            <a:off x="3962400" y="762000"/>
            <a:ext cx="4953000" cy="5250180"/>
          </a:xfrm>
        </p:spPr>
      </p:pic>
    </p:spTree>
    <p:extLst>
      <p:ext uri="{BB962C8B-B14F-4D97-AF65-F5344CB8AC3E}">
        <p14:creationId xmlns:p14="http://schemas.microsoft.com/office/powerpoint/2010/main" val="343724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H4RDW4RE</a:t>
            </a:r>
            <a:endParaRPr lang="en-US" dirty="0"/>
          </a:p>
        </p:txBody>
      </p:sp>
      <p:pic>
        <p:nvPicPr>
          <p:cNvPr id="5" name="Content Placeholder 4" descr="minscan_output_1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9511" b="-9511"/>
          <a:stretch>
            <a:fillRect/>
          </a:stretch>
        </p:blipFill>
        <p:spPr>
          <a:xfrm>
            <a:off x="152400" y="1371600"/>
            <a:ext cx="5792885" cy="5667558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181600" y="999744"/>
            <a:ext cx="4038600" cy="3877056"/>
          </a:xfrm>
        </p:spPr>
        <p:txBody>
          <a:bodyPr>
            <a:normAutofit/>
          </a:bodyPr>
          <a:lstStyle/>
          <a:p>
            <a:r>
              <a:rPr lang="en-US" dirty="0" smtClean="0"/>
              <a:t>Resulting Firmware (2)	</a:t>
            </a:r>
          </a:p>
          <a:p>
            <a:pPr lvl="1"/>
            <a:r>
              <a:rPr lang="en-US" dirty="0" err="1" smtClean="0"/>
              <a:t>Minscan</a:t>
            </a:r>
            <a:r>
              <a:rPr lang="en-US" dirty="0" smtClean="0"/>
              <a:t> – detects channel hops</a:t>
            </a:r>
          </a:p>
          <a:p>
            <a:pPr lvl="2"/>
            <a:r>
              <a:rPr lang="en-US" dirty="0" smtClean="0"/>
              <a:t>Initializes frequencies</a:t>
            </a:r>
          </a:p>
          <a:p>
            <a:pPr lvl="2"/>
            <a:r>
              <a:rPr lang="en-US" dirty="0" smtClean="0"/>
              <a:t>Scans frequencies for minimum RSSI</a:t>
            </a:r>
          </a:p>
          <a:p>
            <a:pPr lvl="2"/>
            <a:r>
              <a:rPr lang="en-US" dirty="0" smtClean="0"/>
              <a:t>Monitors jumps in RSSI</a:t>
            </a:r>
          </a:p>
          <a:p>
            <a:pPr lvl="2"/>
            <a:r>
              <a:rPr lang="en-US" dirty="0" smtClean="0"/>
              <a:t>Stores detected spikes</a:t>
            </a:r>
          </a:p>
          <a:p>
            <a:pPr lvl="2"/>
            <a:r>
              <a:rPr lang="en-US" dirty="0" smtClean="0"/>
              <a:t>Data dump via </a:t>
            </a:r>
            <a:r>
              <a:rPr lang="en-US" dirty="0" err="1" smtClean="0"/>
              <a:t>Goodfet</a:t>
            </a:r>
            <a:endParaRPr lang="en-US" dirty="0" smtClean="0"/>
          </a:p>
          <a:p>
            <a:pPr lvl="2"/>
            <a:r>
              <a:rPr lang="en-US" dirty="0" smtClean="0"/>
              <a:t>Data is analyzed offline</a:t>
            </a:r>
          </a:p>
        </p:txBody>
      </p:sp>
    </p:spTree>
    <p:extLst>
      <p:ext uri="{BB962C8B-B14F-4D97-AF65-F5344CB8AC3E}">
        <p14:creationId xmlns:p14="http://schemas.microsoft.com/office/powerpoint/2010/main" val="127564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H4RDW4RE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" y="1536192"/>
            <a:ext cx="4114800" cy="3877056"/>
          </a:xfrm>
        </p:spPr>
        <p:txBody>
          <a:bodyPr/>
          <a:lstStyle/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Data Debug dump via </a:t>
            </a:r>
            <a:r>
              <a:rPr lang="en-US" dirty="0" err="1" smtClean="0"/>
              <a:t>Goodfet</a:t>
            </a:r>
            <a:r>
              <a:rPr lang="en-US" dirty="0" smtClean="0"/>
              <a:t> is slow</a:t>
            </a:r>
          </a:p>
          <a:p>
            <a:pPr lvl="1"/>
            <a:r>
              <a:rPr lang="en-US" dirty="0" smtClean="0"/>
              <a:t>Pausing CPU creates gaps in monitoring</a:t>
            </a:r>
          </a:p>
          <a:p>
            <a:pPr lvl="1"/>
            <a:r>
              <a:rPr lang="en-US" dirty="0" smtClean="0"/>
              <a:t>Memory on CC1111EMK is too small</a:t>
            </a:r>
          </a:p>
          <a:p>
            <a:pPr lvl="1"/>
            <a:r>
              <a:rPr lang="en-US" dirty="0" smtClean="0"/>
              <a:t>UART would work, but USB would be better</a:t>
            </a:r>
          </a:p>
          <a:p>
            <a:pPr lvl="1"/>
            <a:r>
              <a:rPr lang="en-US" dirty="0" smtClean="0"/>
              <a:t>CC1111EMK can do USB but must be managed via firmware</a:t>
            </a:r>
            <a:endParaRPr lang="en-US" dirty="0"/>
          </a:p>
        </p:txBody>
      </p:sp>
      <p:pic>
        <p:nvPicPr>
          <p:cNvPr id="5" name="Content Placeholder 4" descr="donsdongle_goodfet31_1.JPG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20660" b="-20660"/>
          <a:stretch>
            <a:fillRect/>
          </a:stretch>
        </p:blipFill>
        <p:spPr>
          <a:xfrm>
            <a:off x="4363528" y="809244"/>
            <a:ext cx="4628072" cy="4905756"/>
          </a:xfrm>
        </p:spPr>
      </p:pic>
    </p:spTree>
    <p:extLst>
      <p:ext uri="{BB962C8B-B14F-4D97-AF65-F5344CB8AC3E}">
        <p14:creationId xmlns:p14="http://schemas.microsoft.com/office/powerpoint/2010/main" val="300477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H4RDW4RE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200" y="1456944"/>
            <a:ext cx="3962400" cy="387705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Lessons Learned</a:t>
            </a:r>
          </a:p>
          <a:p>
            <a:pPr lvl="1"/>
            <a:r>
              <a:rPr lang="en-US" dirty="0" smtClean="0"/>
              <a:t>Hardware is HARD</a:t>
            </a:r>
          </a:p>
          <a:p>
            <a:pPr lvl="2"/>
            <a:r>
              <a:rPr lang="en-US" dirty="0" smtClean="0"/>
              <a:t>When you start</a:t>
            </a:r>
          </a:p>
          <a:p>
            <a:pPr lvl="2"/>
            <a:r>
              <a:rPr lang="en-US" dirty="0" smtClean="0"/>
              <a:t>You WILL fail, drive on</a:t>
            </a:r>
          </a:p>
          <a:p>
            <a:pPr lvl="1"/>
            <a:r>
              <a:rPr lang="en-US" dirty="0" smtClean="0"/>
              <a:t>Hardware documentation is CONFUSING</a:t>
            </a:r>
          </a:p>
          <a:p>
            <a:pPr lvl="2"/>
            <a:r>
              <a:rPr lang="en-US" dirty="0" smtClean="0"/>
              <a:t>You get better with time</a:t>
            </a:r>
          </a:p>
          <a:p>
            <a:pPr lvl="2"/>
            <a:r>
              <a:rPr lang="en-US" dirty="0" smtClean="0"/>
              <a:t>The documentation DOES NOT</a:t>
            </a:r>
          </a:p>
          <a:p>
            <a:pPr lvl="1"/>
            <a:r>
              <a:rPr lang="en-US" dirty="0" smtClean="0"/>
              <a:t>Radios are complex</a:t>
            </a:r>
          </a:p>
          <a:p>
            <a:pPr lvl="2"/>
            <a:r>
              <a:rPr lang="en-US" dirty="0" smtClean="0"/>
              <a:t>Hardware radios ARE complicated</a:t>
            </a:r>
          </a:p>
          <a:p>
            <a:pPr lvl="2"/>
            <a:r>
              <a:rPr lang="en-US" dirty="0" err="1" smtClean="0"/>
              <a:t>SmartRF</a:t>
            </a:r>
            <a:r>
              <a:rPr lang="en-US" dirty="0" smtClean="0"/>
              <a:t> HELPS</a:t>
            </a:r>
          </a:p>
          <a:p>
            <a:pPr lvl="2"/>
            <a:r>
              <a:rPr lang="en-US" dirty="0" smtClean="0"/>
              <a:t>IM-ME code is an EXCELLENT example</a:t>
            </a:r>
          </a:p>
          <a:p>
            <a:pPr lvl="1"/>
            <a:r>
              <a:rPr lang="en-US" dirty="0" smtClean="0"/>
              <a:t>We CAN see good results in test data</a:t>
            </a:r>
          </a:p>
          <a:p>
            <a:pPr lvl="2"/>
            <a:r>
              <a:rPr lang="en-US" dirty="0" smtClean="0"/>
              <a:t>This IS step in a right direction</a:t>
            </a:r>
            <a:endParaRPr lang="en-US" dirty="0"/>
          </a:p>
        </p:txBody>
      </p:sp>
      <p:pic>
        <p:nvPicPr>
          <p:cNvPr id="5" name="Content Placeholder 4" descr="cutaway_goodfets_31.jpg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2081" b="-2081"/>
          <a:stretch>
            <a:fillRect/>
          </a:stretch>
        </p:blipFill>
        <p:spPr>
          <a:xfrm>
            <a:off x="4114800" y="1066800"/>
            <a:ext cx="4648200" cy="4927092"/>
          </a:xfrm>
        </p:spPr>
      </p:pic>
    </p:spTree>
    <p:extLst>
      <p:ext uri="{BB962C8B-B14F-4D97-AF65-F5344CB8AC3E}">
        <p14:creationId xmlns:p14="http://schemas.microsoft.com/office/powerpoint/2010/main" val="11046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</a:t>
            </a:r>
            <a:r>
              <a:rPr lang="en-US" dirty="0" smtClean="0"/>
              <a:t>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Prelude</a:t>
            </a:r>
          </a:p>
          <a:p>
            <a:pPr lvl="1"/>
            <a:r>
              <a:rPr lang="en-US" b="1" dirty="0" err="1" smtClean="0"/>
              <a:t>Hedy</a:t>
            </a:r>
            <a:r>
              <a:rPr lang="en-US" b="1" dirty="0" smtClean="0"/>
              <a:t> and her Patent</a:t>
            </a:r>
          </a:p>
          <a:p>
            <a:r>
              <a:rPr lang="en-US" b="1" dirty="0" smtClean="0"/>
              <a:t>FHSS</a:t>
            </a:r>
            <a:r>
              <a:rPr lang="en-US" dirty="0" smtClean="0"/>
              <a:t>WTF</a:t>
            </a:r>
          </a:p>
          <a:p>
            <a:pPr lvl="1"/>
            <a:r>
              <a:rPr lang="en-US" dirty="0" smtClean="0"/>
              <a:t>Technical explanation</a:t>
            </a:r>
          </a:p>
          <a:p>
            <a:r>
              <a:rPr lang="en-US" b="1" dirty="0" smtClean="0"/>
              <a:t>FHSS</a:t>
            </a:r>
            <a:r>
              <a:rPr lang="en-US" dirty="0" smtClean="0"/>
              <a:t> Usage and Analysis</a:t>
            </a:r>
          </a:p>
          <a:p>
            <a:pPr lvl="1"/>
            <a:r>
              <a:rPr lang="en-US" dirty="0" smtClean="0"/>
              <a:t>Case examples </a:t>
            </a:r>
            <a:endParaRPr lang="en-US" dirty="0" smtClean="0"/>
          </a:p>
          <a:p>
            <a:pPr lvl="2"/>
            <a:r>
              <a:rPr lang="en-US" dirty="0" smtClean="0"/>
              <a:t>Problems revolving </a:t>
            </a:r>
            <a:r>
              <a:rPr lang="en-US" dirty="0" smtClean="0"/>
              <a:t>around FHSS </a:t>
            </a:r>
            <a:endParaRPr lang="en-US" dirty="0" smtClean="0"/>
          </a:p>
          <a:p>
            <a:pPr lvl="2"/>
            <a:r>
              <a:rPr lang="en-US" dirty="0" smtClean="0"/>
              <a:t>Possible </a:t>
            </a:r>
            <a:r>
              <a:rPr lang="en-US" dirty="0" smtClean="0"/>
              <a:t>solutions</a:t>
            </a:r>
          </a:p>
          <a:p>
            <a:r>
              <a:rPr lang="en-US" b="1" dirty="0" smtClean="0"/>
              <a:t>Project</a:t>
            </a:r>
          </a:p>
          <a:p>
            <a:pPr lvl="1"/>
            <a:r>
              <a:rPr lang="en-US" dirty="0" smtClean="0"/>
              <a:t>What </a:t>
            </a:r>
            <a:r>
              <a:rPr lang="en-US" dirty="0" smtClean="0"/>
              <a:t>we are developing</a:t>
            </a:r>
            <a:endParaRPr lang="en-US" dirty="0" smtClean="0"/>
          </a:p>
          <a:p>
            <a:pPr lvl="2"/>
            <a:r>
              <a:rPr lang="en-US" dirty="0" smtClean="0"/>
              <a:t>Hardware: Devices Utilized, Debugging and  Wiring Instructions</a:t>
            </a:r>
          </a:p>
          <a:p>
            <a:pPr lvl="2"/>
            <a:r>
              <a:rPr lang="en-US" dirty="0" smtClean="0"/>
              <a:t>Developing and Using the Code Base</a:t>
            </a:r>
          </a:p>
          <a:p>
            <a:pPr lvl="1"/>
            <a:r>
              <a:rPr lang="en-US" dirty="0" smtClean="0"/>
              <a:t>Practical Applications for decoding hopping patterns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50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C0DE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CC1111</a:t>
            </a:r>
          </a:p>
          <a:p>
            <a:pPr lvl="1"/>
            <a:r>
              <a:rPr lang="en-US" dirty="0" smtClean="0"/>
              <a:t>Merging Code</a:t>
            </a:r>
          </a:p>
          <a:p>
            <a:pPr lvl="1"/>
            <a:r>
              <a:rPr lang="en-US" dirty="0" smtClean="0"/>
              <a:t>Screen Shots of Code Running</a:t>
            </a:r>
          </a:p>
          <a:p>
            <a:pPr lvl="1"/>
            <a:r>
              <a:rPr lang="en-US" dirty="0" smtClean="0"/>
              <a:t>GNU Plot</a:t>
            </a:r>
          </a:p>
          <a:p>
            <a:pPr lvl="1"/>
            <a:r>
              <a:rPr lang="en-US" dirty="0" smtClean="0"/>
              <a:t>Stages of Analysis</a:t>
            </a:r>
          </a:p>
          <a:p>
            <a:pPr lvl="1"/>
            <a:r>
              <a:rPr lang="en-US" dirty="0" smtClean="0"/>
              <a:t>Goals of Code</a:t>
            </a:r>
          </a:p>
          <a:p>
            <a:pPr lvl="1"/>
            <a:r>
              <a:rPr lang="en-US" dirty="0" smtClean="0"/>
              <a:t>Where we are Currently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762000"/>
            <a:ext cx="34544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657600"/>
            <a:ext cx="4267200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339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CC1111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USB-enabled version of TI’s most popular &lt;1GHz radio/</a:t>
            </a:r>
            <a:r>
              <a:rPr lang="en-US" dirty="0" err="1" smtClean="0"/>
              <a:t>mcu</a:t>
            </a:r>
            <a:endParaRPr lang="en-US" dirty="0" smtClean="0"/>
          </a:p>
          <a:p>
            <a:r>
              <a:rPr lang="en-US" dirty="0" smtClean="0"/>
              <a:t>Same radio used in the majority of today’s Smart Meters</a:t>
            </a:r>
          </a:p>
          <a:p>
            <a:r>
              <a:rPr lang="en-US" dirty="0" smtClean="0"/>
              <a:t>“easy” </a:t>
            </a:r>
            <a:r>
              <a:rPr lang="en-US" dirty="0" err="1" smtClean="0"/>
              <a:t>usb</a:t>
            </a:r>
            <a:r>
              <a:rPr lang="en-US" dirty="0" smtClean="0"/>
              <a:t>!  Yeah right.  YOU MUST READ “USB IN A NUTSHELL”</a:t>
            </a:r>
          </a:p>
          <a:p>
            <a:r>
              <a:rPr lang="en-US" dirty="0" smtClean="0"/>
              <a:t>Separate cc1111usb project soon to be released</a:t>
            </a:r>
          </a:p>
          <a:p>
            <a:pPr lvl="1"/>
            <a:r>
              <a:rPr lang="en-US" dirty="0" smtClean="0"/>
              <a:t>GPL</a:t>
            </a:r>
          </a:p>
          <a:p>
            <a:pPr lvl="1"/>
            <a:r>
              <a:rPr lang="en-US" dirty="0" smtClean="0"/>
              <a:t>Hacker-written (good or bad?)</a:t>
            </a:r>
          </a:p>
          <a:p>
            <a:pPr lvl="1"/>
            <a:r>
              <a:rPr lang="en-US" dirty="0" smtClean="0"/>
              <a:t>Contained in one .c and one .h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33800"/>
            <a:ext cx="2468880" cy="1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63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“Messing up code”</a:t>
            </a:r>
          </a:p>
          <a:p>
            <a:r>
              <a:rPr lang="en-US" dirty="0" smtClean="0"/>
              <a:t>Still buggy, although somewhat less thrashing</a:t>
            </a:r>
          </a:p>
          <a:p>
            <a:r>
              <a:rPr lang="en-US" dirty="0" smtClean="0"/>
              <a:t>USB code was *really* a mess when we started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95600"/>
            <a:ext cx="5552381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56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 shots of code running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3" y="1066800"/>
            <a:ext cx="6147268" cy="4460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89" y="1970578"/>
            <a:ext cx="4341111" cy="488742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657600"/>
            <a:ext cx="3697171" cy="2667000"/>
          </a:xfrm>
        </p:spPr>
      </p:pic>
    </p:spTree>
    <p:extLst>
      <p:ext uri="{BB962C8B-B14F-4D97-AF65-F5344CB8AC3E}">
        <p14:creationId xmlns:p14="http://schemas.microsoft.com/office/powerpoint/2010/main" val="2593265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52" y="3379573"/>
            <a:ext cx="4910494" cy="3441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Client using </a:t>
            </a:r>
            <a:r>
              <a:rPr lang="en-US" dirty="0" err="1" smtClean="0"/>
              <a:t>libusb</a:t>
            </a:r>
            <a:r>
              <a:rPr lang="en-US" dirty="0" smtClean="0"/>
              <a:t> (requires admin access)</a:t>
            </a:r>
          </a:p>
          <a:p>
            <a:r>
              <a:rPr lang="en-US" dirty="0" err="1" smtClean="0"/>
              <a:t>d.dump</a:t>
            </a:r>
            <a:r>
              <a:rPr lang="en-US" dirty="0" smtClean="0"/>
              <a:t>*() – grab large chunks of data from dongle</a:t>
            </a:r>
          </a:p>
          <a:p>
            <a:r>
              <a:rPr lang="en-US" dirty="0" err="1" smtClean="0"/>
              <a:t>d.get</a:t>
            </a:r>
            <a:r>
              <a:rPr lang="en-US" dirty="0" smtClean="0"/>
              <a:t>*() – grab incidental settings</a:t>
            </a:r>
          </a:p>
          <a:p>
            <a:r>
              <a:rPr lang="en-US" dirty="0" err="1" smtClean="0"/>
              <a:t>d.set</a:t>
            </a:r>
            <a:r>
              <a:rPr lang="en-US" dirty="0" smtClean="0"/>
              <a:t>*() – set incidental settings (threshold, channel info)</a:t>
            </a:r>
          </a:p>
          <a:p>
            <a:r>
              <a:rPr lang="en-US" dirty="0" err="1" smtClean="0"/>
              <a:t>d.doFloorAndCeiling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d.doChannelIdent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d.doHopTracking</a:t>
            </a:r>
            <a:r>
              <a:rPr lang="en-US" dirty="0" smtClean="0"/>
              <a:t>()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.interpret</a:t>
            </a:r>
            <a:r>
              <a:rPr lang="en-US" dirty="0" smtClean="0"/>
              <a:t>() – spits out formatted data, and plots</a:t>
            </a:r>
          </a:p>
          <a:p>
            <a:pPr lvl="1"/>
            <a:r>
              <a:rPr lang="en-US" dirty="0" err="1" smtClean="0"/>
              <a:t>GNUplot</a:t>
            </a:r>
            <a:r>
              <a:rPr lang="en-US" dirty="0" smtClean="0"/>
              <a:t> - Really fun way to wow people who don’t get gushy over green on black…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25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Floor and Ceiling – </a:t>
            </a:r>
            <a:r>
              <a:rPr lang="en-US" dirty="0" err="1" smtClean="0"/>
              <a:t>mins</a:t>
            </a:r>
            <a:r>
              <a:rPr lang="en-US" dirty="0" smtClean="0"/>
              <a:t> and maxes</a:t>
            </a:r>
          </a:p>
          <a:p>
            <a:r>
              <a:rPr lang="en-US" dirty="0" smtClean="0"/>
              <a:t>Channel threshold – </a:t>
            </a:r>
            <a:r>
              <a:rPr lang="en-US" sz="1600" dirty="0" smtClean="0"/>
              <a:t>how do we know when we’ve found a channel?</a:t>
            </a:r>
          </a:p>
          <a:p>
            <a:r>
              <a:rPr lang="en-US" dirty="0" smtClean="0"/>
              <a:t>Channel Identification and Spacing – </a:t>
            </a:r>
            <a:r>
              <a:rPr lang="en-US" sz="1400" dirty="0" smtClean="0"/>
              <a:t>currently broke</a:t>
            </a:r>
          </a:p>
          <a:p>
            <a:r>
              <a:rPr lang="en-US" dirty="0" smtClean="0"/>
              <a:t>Hopping pattern – this is the </a:t>
            </a:r>
            <a:r>
              <a:rPr lang="en-US" dirty="0" err="1" smtClean="0"/>
              <a:t>shizzle</a:t>
            </a:r>
            <a:endParaRPr lang="en-US" dirty="0" smtClean="0"/>
          </a:p>
          <a:p>
            <a:pPr lvl="1"/>
            <a:r>
              <a:rPr lang="en-US" dirty="0" smtClean="0"/>
              <a:t>Predictive Analysis (future)</a:t>
            </a:r>
          </a:p>
          <a:p>
            <a:r>
              <a:rPr lang="en-US" dirty="0" smtClean="0"/>
              <a:t>Sync Word – radios know when data is coming </a:t>
            </a:r>
            <a:r>
              <a:rPr lang="en-US" sz="1400" dirty="0" smtClean="0"/>
              <a:t>(future, easy)</a:t>
            </a:r>
          </a:p>
          <a:p>
            <a:r>
              <a:rPr lang="en-US" dirty="0" smtClean="0"/>
              <a:t>Data Rate – duh, like a modem </a:t>
            </a:r>
            <a:r>
              <a:rPr lang="en-US" sz="1400" dirty="0" smtClean="0"/>
              <a:t>(future, limited possibilities, often documented)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0856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Dispell</a:t>
            </a:r>
            <a:r>
              <a:rPr lang="en-US" dirty="0" smtClean="0"/>
              <a:t> myths of FHSS security (obviously)</a:t>
            </a:r>
          </a:p>
          <a:p>
            <a:r>
              <a:rPr lang="en-US" dirty="0" err="1" smtClean="0"/>
              <a:t>Weaponization</a:t>
            </a:r>
            <a:r>
              <a:rPr lang="en-US" dirty="0" smtClean="0"/>
              <a:t> and Automation</a:t>
            </a:r>
          </a:p>
          <a:p>
            <a:r>
              <a:rPr lang="en-US" dirty="0" smtClean="0"/>
              <a:t>Network Sniffing</a:t>
            </a:r>
          </a:p>
          <a:p>
            <a:r>
              <a:rPr lang="en-US" dirty="0" smtClean="0"/>
              <a:t>Network Participation</a:t>
            </a:r>
          </a:p>
          <a:p>
            <a:r>
              <a:rPr lang="en-US" dirty="0" smtClean="0"/>
              <a:t>Reduce time for real security testing</a:t>
            </a:r>
          </a:p>
        </p:txBody>
      </p:sp>
    </p:spTree>
    <p:extLst>
      <p:ext uri="{BB962C8B-B14F-4D97-AF65-F5344CB8AC3E}">
        <p14:creationId xmlns:p14="http://schemas.microsoft.com/office/powerpoint/2010/main" val="1884055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we’re 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USB-controlled radio – great platform to play</a:t>
            </a:r>
          </a:p>
          <a:p>
            <a:r>
              <a:rPr lang="en-US" dirty="0" smtClean="0"/>
              <a:t>Calibration and Speed</a:t>
            </a:r>
          </a:p>
          <a:p>
            <a:r>
              <a:rPr lang="en-US" dirty="0"/>
              <a:t>C</a:t>
            </a:r>
            <a:r>
              <a:rPr lang="en-US" dirty="0" smtClean="0"/>
              <a:t>hannel identification – broken but close</a:t>
            </a:r>
          </a:p>
          <a:p>
            <a:r>
              <a:rPr lang="en-US" dirty="0" smtClean="0"/>
              <a:t>Hopping identification – some bugs in data storage and dumping</a:t>
            </a:r>
          </a:p>
          <a:p>
            <a:r>
              <a:rPr lang="en-US" dirty="0" err="1" smtClean="0"/>
              <a:t>GNUplotting</a:t>
            </a:r>
            <a:r>
              <a:rPr lang="en-US" dirty="0" smtClean="0"/>
              <a:t> for </a:t>
            </a:r>
            <a:r>
              <a:rPr lang="en-US" dirty="0" err="1" smtClean="0"/>
              <a:t>hollywood</a:t>
            </a:r>
            <a:r>
              <a:rPr lang="en-US" dirty="0" smtClean="0"/>
              <a:t> enjoyment (hey </a:t>
            </a:r>
            <a:r>
              <a:rPr lang="en-US" dirty="0" err="1" smtClean="0"/>
              <a:t>hollywood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Still need to analyze and coalesce final data better</a:t>
            </a:r>
          </a:p>
          <a:p>
            <a:r>
              <a:rPr lang="en-US" dirty="0" smtClean="0"/>
              <a:t>Want to port it to the CC1110 of the IM-ME Dongle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4800"/>
            <a:ext cx="2392680" cy="1794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761170"/>
            <a:ext cx="2546852" cy="19101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899658"/>
            <a:ext cx="2362200" cy="177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4399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Travis </a:t>
            </a:r>
            <a:r>
              <a:rPr lang="en-US" dirty="0" err="1" smtClean="0"/>
              <a:t>Goodspeed</a:t>
            </a:r>
            <a:endParaRPr lang="en-US" dirty="0" smtClean="0"/>
          </a:p>
          <a:p>
            <a:pPr lvl="1"/>
            <a:r>
              <a:rPr lang="en-US" dirty="0" smtClean="0"/>
              <a:t>Not only is he a master of the belt buckle but a supreme commander of all things Good and FET</a:t>
            </a:r>
          </a:p>
          <a:p>
            <a:pPr lvl="1"/>
            <a:r>
              <a:rPr lang="en-US" dirty="0" smtClean="0"/>
              <a:t>Check out the </a:t>
            </a:r>
            <a:r>
              <a:rPr lang="en-US" dirty="0" err="1" smtClean="0"/>
              <a:t>GoodFET</a:t>
            </a:r>
            <a:r>
              <a:rPr lang="en-US" dirty="0" smtClean="0"/>
              <a:t> project</a:t>
            </a:r>
          </a:p>
          <a:p>
            <a:pPr lvl="2"/>
            <a:r>
              <a:rPr lang="en-US" dirty="0">
                <a:hlinkClick r:id="rId2"/>
              </a:rPr>
              <a:t>http://goodfet.sourceforge.net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“Michael </a:t>
            </a:r>
            <a:r>
              <a:rPr lang="en-US" dirty="0" err="1" smtClean="0"/>
              <a:t>Ossmann</a:t>
            </a:r>
            <a:r>
              <a:rPr lang="en-US" dirty="0" smtClean="0"/>
              <a:t> Is My Hero”</a:t>
            </a:r>
          </a:p>
          <a:p>
            <a:pPr lvl="1"/>
            <a:r>
              <a:rPr lang="en-US" dirty="0"/>
              <a:t>He has T-Shirts that say so …</a:t>
            </a:r>
            <a:endParaRPr lang="en-US" dirty="0">
              <a:hlinkClick r:id="rId3"/>
            </a:endParaRPr>
          </a:p>
          <a:p>
            <a:pPr lvl="1"/>
            <a:r>
              <a:rPr lang="en-US" dirty="0" smtClean="0"/>
              <a:t>Creator of neighborly spectrum analysis software</a:t>
            </a:r>
          </a:p>
          <a:p>
            <a:pPr lvl="2"/>
            <a:r>
              <a:rPr lang="en-US" dirty="0" smtClean="0"/>
              <a:t>Developed at the last SHMOOCON! </a:t>
            </a:r>
          </a:p>
          <a:p>
            <a:pPr lvl="2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://www.ossmann.com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Bill Gates</a:t>
            </a:r>
          </a:p>
          <a:p>
            <a:r>
              <a:rPr lang="en-US" dirty="0" smtClean="0"/>
              <a:t>Brett and </a:t>
            </a:r>
            <a:r>
              <a:rPr lang="en-US" dirty="0" err="1" smtClean="0"/>
              <a:t>Jemain</a:t>
            </a:r>
            <a:r>
              <a:rPr lang="en-US" dirty="0" smtClean="0"/>
              <a:t>, and </a:t>
            </a:r>
            <a:r>
              <a:rPr lang="en-US" dirty="0" err="1" smtClean="0"/>
              <a:t>Bagettes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91000"/>
            <a:ext cx="3413760" cy="2560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04" y="152401"/>
            <a:ext cx="2834822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4880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Code Page</a:t>
            </a:r>
          </a:p>
          <a:p>
            <a:pPr lvl="1"/>
            <a:r>
              <a:rPr lang="en-US" dirty="0">
                <a:hlinkClick r:id="rId2"/>
              </a:rPr>
              <a:t>http://code.google.com/p/hedyattack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Member Information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tlas</a:t>
            </a:r>
          </a:p>
          <a:p>
            <a:pPr lvl="2"/>
            <a:r>
              <a:rPr lang="en-US" dirty="0" smtClean="0">
                <a:hlinkClick r:id="rId3"/>
              </a:rPr>
              <a:t>atlas@r4780y.com</a:t>
            </a:r>
            <a:endParaRPr lang="en-US" dirty="0" smtClean="0"/>
          </a:p>
          <a:p>
            <a:pPr lvl="1"/>
            <a:r>
              <a:rPr lang="en-US" dirty="0"/>
              <a:t>Don C. Weber </a:t>
            </a:r>
          </a:p>
          <a:p>
            <a:pPr lvl="2"/>
            <a:r>
              <a:rPr lang="en-US" dirty="0" smtClean="0">
                <a:hlinkClick r:id="rId4"/>
              </a:rPr>
              <a:t>don@inguardians.com</a:t>
            </a:r>
            <a:endParaRPr lang="en-US" dirty="0" smtClean="0"/>
          </a:p>
          <a:p>
            <a:pPr lvl="1"/>
            <a:r>
              <a:rPr lang="en-US" dirty="0" smtClean="0"/>
              <a:t>Andrew Righter </a:t>
            </a:r>
          </a:p>
          <a:p>
            <a:pPr lvl="2"/>
            <a:r>
              <a:rPr lang="en-US" dirty="0" smtClean="0">
                <a:hlinkClick r:id="rId5"/>
              </a:rPr>
              <a:t>andrew@inguardians.com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990600"/>
            <a:ext cx="3574312" cy="2680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8700"/>
            <a:ext cx="2692400" cy="2019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66800"/>
            <a:ext cx="1320800" cy="99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0"/>
            <a:ext cx="3352800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2204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</a:t>
            </a:r>
            <a:r>
              <a:rPr lang="en-US" dirty="0" smtClean="0"/>
              <a:t>lude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458200" cy="4325112"/>
          </a:xfrm>
        </p:spPr>
        <p:txBody>
          <a:bodyPr/>
          <a:lstStyle/>
          <a:p>
            <a:r>
              <a:rPr lang="en-US" dirty="0" smtClean="0"/>
              <a:t>Explanation of the Title</a:t>
            </a:r>
          </a:p>
          <a:p>
            <a:pPr lvl="1"/>
            <a:r>
              <a:rPr lang="en-US" dirty="0" smtClean="0"/>
              <a:t>What is a </a:t>
            </a:r>
            <a:r>
              <a:rPr lang="en-US" b="1" dirty="0" smtClean="0"/>
              <a:t>HEDY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Surprisingly not a lot of people understood the title</a:t>
            </a:r>
          </a:p>
          <a:p>
            <a:pPr lvl="2"/>
            <a:r>
              <a:rPr lang="en-US" dirty="0" smtClean="0"/>
              <a:t>That’s right, a focus group was held</a:t>
            </a:r>
          </a:p>
          <a:p>
            <a:pPr lvl="1"/>
            <a:r>
              <a:rPr lang="en-US" dirty="0" smtClean="0"/>
              <a:t>So I must explain!</a:t>
            </a:r>
          </a:p>
          <a:p>
            <a:r>
              <a:rPr lang="en-US" dirty="0" smtClean="0"/>
              <a:t>Alternative Title</a:t>
            </a:r>
          </a:p>
          <a:p>
            <a:pPr lvl="1"/>
            <a:r>
              <a:rPr lang="en-US" dirty="0" smtClean="0"/>
              <a:t>“3 Dudes and a Dongle”</a:t>
            </a:r>
          </a:p>
          <a:p>
            <a:pPr lvl="1"/>
            <a:r>
              <a:rPr lang="en-US" dirty="0" smtClean="0"/>
              <a:t>Not sure we would have been accepted</a:t>
            </a:r>
          </a:p>
        </p:txBody>
      </p:sp>
    </p:spTree>
    <p:extLst>
      <p:ext uri="{BB962C8B-B14F-4D97-AF65-F5344CB8AC3E}">
        <p14:creationId xmlns:p14="http://schemas.microsoft.com/office/powerpoint/2010/main" val="181383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&amp;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err="1" smtClean="0"/>
              <a:t>time_remaining</a:t>
            </a:r>
            <a:r>
              <a:rPr lang="en-US" dirty="0" smtClean="0"/>
              <a:t> != 0:</a:t>
            </a:r>
          </a:p>
          <a:p>
            <a:pPr lvl="1"/>
            <a:r>
              <a:rPr lang="en-US" dirty="0" err="1" smtClean="0"/>
              <a:t>answer_questions</a:t>
            </a:r>
            <a:r>
              <a:rPr lang="en-US" dirty="0" smtClean="0"/>
              <a:t>( );</a:t>
            </a:r>
          </a:p>
          <a:p>
            <a:r>
              <a:rPr lang="en-US" dirty="0"/>
              <a:t>e</a:t>
            </a:r>
            <a:r>
              <a:rPr lang="en-US" dirty="0" smtClean="0"/>
              <a:t>lse:</a:t>
            </a:r>
          </a:p>
          <a:p>
            <a:pPr lvl="1"/>
            <a:r>
              <a:rPr lang="en-US" dirty="0" smtClean="0"/>
              <a:t>print(“sorry!”);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6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</a:t>
            </a:r>
            <a:r>
              <a:rPr lang="en-US" dirty="0" smtClean="0"/>
              <a:t>lude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192507"/>
            <a:ext cx="3005891" cy="4052888"/>
          </a:xfrm>
        </p:spPr>
      </p:pic>
      <p:sp>
        <p:nvSpPr>
          <p:cNvPr id="5" name="TextBox 4"/>
          <p:cNvSpPr txBox="1"/>
          <p:nvPr/>
        </p:nvSpPr>
        <p:spPr>
          <a:xfrm>
            <a:off x="4038600" y="5257800"/>
            <a:ext cx="19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</a:t>
            </a:r>
            <a:r>
              <a:rPr lang="en-US" dirty="0" err="1" smtClean="0"/>
              <a:t>Hedy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</a:t>
            </a:r>
            <a:r>
              <a:rPr lang="en-US" dirty="0" smtClean="0"/>
              <a:t>lude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Hedy</a:t>
            </a:r>
            <a:r>
              <a:rPr lang="en-US" dirty="0" smtClean="0"/>
              <a:t> </a:t>
            </a:r>
            <a:r>
              <a:rPr lang="en-US" dirty="0" err="1" smtClean="0"/>
              <a:t>Lamarr</a:t>
            </a:r>
            <a:endParaRPr lang="en-US" dirty="0" smtClean="0"/>
          </a:p>
          <a:p>
            <a:pPr lvl="1"/>
            <a:r>
              <a:rPr lang="en-US" dirty="0" smtClean="0"/>
              <a:t>Inventor</a:t>
            </a:r>
          </a:p>
          <a:p>
            <a:pPr lvl="2"/>
            <a:r>
              <a:rPr lang="en-US" dirty="0" smtClean="0"/>
              <a:t>Supremely nerdy </a:t>
            </a:r>
          </a:p>
          <a:p>
            <a:pPr lvl="2"/>
            <a:r>
              <a:rPr lang="en-US" dirty="0" err="1" smtClean="0"/>
              <a:t>nerd_chick</a:t>
            </a:r>
            <a:r>
              <a:rPr lang="en-US" dirty="0" smtClean="0"/>
              <a:t>++;</a:t>
            </a:r>
          </a:p>
          <a:p>
            <a:pPr lvl="1"/>
            <a:r>
              <a:rPr lang="en-US" dirty="0" smtClean="0"/>
              <a:t>Actress</a:t>
            </a:r>
          </a:p>
          <a:p>
            <a:pPr lvl="2"/>
            <a:r>
              <a:rPr lang="en-US" dirty="0" smtClean="0"/>
              <a:t>Less important here</a:t>
            </a:r>
          </a:p>
          <a:p>
            <a:pPr marL="868680" lvl="2" indent="0">
              <a:buNone/>
            </a:pPr>
            <a:r>
              <a:rPr lang="en-US" sz="1400" b="1" dirty="0" err="1" smtClean="0"/>
              <a:t>Sidenote</a:t>
            </a:r>
            <a:r>
              <a:rPr lang="en-US" sz="1400" dirty="0" smtClean="0"/>
              <a:t>: Military used her celebrity to sell War Bonds instead of her brains to join a panel of scientists during the war. </a:t>
            </a:r>
            <a:r>
              <a:rPr lang="en-US" dirty="0" smtClean="0">
                <a:sym typeface="Wingdings" pitchFamily="2" charset="2"/>
              </a:rPr>
              <a:t>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3289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</a:t>
            </a:r>
            <a:r>
              <a:rPr lang="en-US" dirty="0" smtClean="0"/>
              <a:t>lude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Inventor of “secret communication system”</a:t>
            </a:r>
          </a:p>
          <a:p>
            <a:pPr lvl="1"/>
            <a:r>
              <a:rPr lang="en-US" dirty="0" smtClean="0"/>
              <a:t>Along with George Antheil</a:t>
            </a:r>
          </a:p>
          <a:p>
            <a:pPr lvl="1"/>
            <a:r>
              <a:rPr lang="en-US" dirty="0" smtClean="0"/>
              <a:t>Patent: 2,292,387</a:t>
            </a:r>
          </a:p>
          <a:p>
            <a:pPr lvl="1"/>
            <a:r>
              <a:rPr lang="en-US" dirty="0" smtClean="0"/>
              <a:t>Filed: June 10, 1941</a:t>
            </a:r>
          </a:p>
          <a:p>
            <a:r>
              <a:rPr lang="en-US" dirty="0" smtClean="0"/>
              <a:t>Recognized by EFF in 1997 for her achievements</a:t>
            </a:r>
          </a:p>
          <a:p>
            <a:pPr lvl="1"/>
            <a:r>
              <a:rPr lang="en-US" dirty="0" smtClean="0"/>
              <a:t>Go EFF</a:t>
            </a:r>
          </a:p>
        </p:txBody>
      </p:sp>
    </p:spTree>
    <p:extLst>
      <p:ext uri="{BB962C8B-B14F-4D97-AF65-F5344CB8AC3E}">
        <p14:creationId xmlns:p14="http://schemas.microsoft.com/office/powerpoint/2010/main" val="185167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</a:t>
            </a:r>
            <a:r>
              <a:rPr lang="en-US" dirty="0" smtClean="0"/>
              <a:t>lude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648200" cy="4325112"/>
          </a:xfrm>
        </p:spPr>
        <p:txBody>
          <a:bodyPr/>
          <a:lstStyle/>
          <a:p>
            <a:r>
              <a:rPr lang="en-US" sz="2000" dirty="0" smtClean="0"/>
              <a:t>Secret communication</a:t>
            </a:r>
          </a:p>
          <a:p>
            <a:pPr lvl="1"/>
            <a:r>
              <a:rPr lang="en-US" sz="1800" b="1" dirty="0" smtClean="0"/>
              <a:t>TX</a:t>
            </a:r>
          </a:p>
          <a:p>
            <a:pPr lvl="2"/>
            <a:r>
              <a:rPr lang="en-US" sz="1800" dirty="0" smtClean="0"/>
              <a:t>VFCO -&gt; Modulator -&gt; Amplifier</a:t>
            </a:r>
          </a:p>
          <a:p>
            <a:pPr lvl="1"/>
            <a:r>
              <a:rPr lang="en-US" sz="1800" b="1" dirty="0" smtClean="0"/>
              <a:t>RX</a:t>
            </a:r>
          </a:p>
          <a:p>
            <a:pPr lvl="2"/>
            <a:r>
              <a:rPr lang="en-US" sz="1800" dirty="0" smtClean="0"/>
              <a:t>Selector -&gt; Amplifier -&gt; Detector</a:t>
            </a:r>
          </a:p>
          <a:p>
            <a:pPr lvl="3"/>
            <a:r>
              <a:rPr lang="en-US" sz="1800" dirty="0" smtClean="0"/>
              <a:t>Noise reduction (filtering)</a:t>
            </a:r>
          </a:p>
          <a:p>
            <a:r>
              <a:rPr lang="en-US" sz="2000" dirty="0" err="1" smtClean="0"/>
              <a:t>Ya</a:t>
            </a:r>
            <a:r>
              <a:rPr lang="en-US" sz="2000" dirty="0" smtClean="0"/>
              <a:t>, that’s a piano roll</a:t>
            </a:r>
          </a:p>
          <a:p>
            <a:pPr lvl="1"/>
            <a:r>
              <a:rPr lang="en-US" sz="1800" dirty="0" smtClean="0"/>
              <a:t>Used to change between 88 </a:t>
            </a:r>
            <a:r>
              <a:rPr lang="en-US" sz="1800" dirty="0" err="1" smtClean="0"/>
              <a:t>freqs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smtClean="0"/>
              <a:t>Ah, the days before digital</a:t>
            </a:r>
          </a:p>
          <a:p>
            <a:r>
              <a:rPr lang="en-US" sz="2000" dirty="0" smtClean="0"/>
              <a:t>End Result</a:t>
            </a:r>
          </a:p>
          <a:p>
            <a:pPr lvl="1"/>
            <a:r>
              <a:rPr lang="en-US" dirty="0" smtClean="0"/>
              <a:t>Impressive for the days of Analog</a:t>
            </a:r>
            <a:endParaRPr lang="en-US" sz="1600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53" y="152400"/>
            <a:ext cx="4067175" cy="59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FHSS</a:t>
            </a:r>
            <a:r>
              <a:rPr lang="en-US" dirty="0" smtClean="0"/>
              <a:t>WTF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FHSS </a:t>
            </a:r>
            <a:r>
              <a:rPr lang="en-US" dirty="0" smtClean="0"/>
              <a:t>- Frequency Hopping Spread Spectrum</a:t>
            </a:r>
          </a:p>
          <a:p>
            <a:pPr lvl="1"/>
            <a:r>
              <a:rPr lang="en-US" dirty="0" smtClean="0"/>
              <a:t>Transmission method</a:t>
            </a:r>
          </a:p>
          <a:p>
            <a:pPr lvl="2"/>
            <a:r>
              <a:rPr lang="en-US" dirty="0" smtClean="0"/>
              <a:t>Carrier is rapidly switched in the frequency domain</a:t>
            </a:r>
          </a:p>
          <a:p>
            <a:pPr lvl="2"/>
            <a:r>
              <a:rPr lang="en-US" dirty="0" smtClean="0"/>
              <a:t>Multiple channels</a:t>
            </a:r>
          </a:p>
          <a:p>
            <a:pPr lvl="3"/>
            <a:r>
              <a:rPr lang="en-US" dirty="0" smtClean="0"/>
              <a:t>Depends upon bandwidth</a:t>
            </a:r>
          </a:p>
          <a:p>
            <a:pPr lvl="4"/>
            <a:r>
              <a:rPr lang="en-US" dirty="0" smtClean="0"/>
              <a:t>Bluetooth – 79 MHz</a:t>
            </a:r>
          </a:p>
          <a:p>
            <a:pPr lvl="5"/>
            <a:r>
              <a:rPr lang="en-US" dirty="0" smtClean="0"/>
              <a:t>@ 1MHz channel spacing – 79 channels</a:t>
            </a:r>
          </a:p>
          <a:p>
            <a:pPr lvl="4"/>
            <a:r>
              <a:rPr lang="en-US" dirty="0" smtClean="0"/>
              <a:t>Smart Meters – 26MHz</a:t>
            </a:r>
          </a:p>
          <a:p>
            <a:pPr lvl="5"/>
            <a:r>
              <a:rPr lang="en-US" dirty="0" smtClean="0"/>
              <a:t>@ 500 kHz channel spacing – 52 channels</a:t>
            </a:r>
          </a:p>
        </p:txBody>
      </p:sp>
    </p:spTree>
    <p:extLst>
      <p:ext uri="{BB962C8B-B14F-4D97-AF65-F5344CB8AC3E}">
        <p14:creationId xmlns:p14="http://schemas.microsoft.com/office/powerpoint/2010/main" val="9595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ban Pop">
  <a:themeElements>
    <a:clrScheme name="Urban Pop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86CE24"/>
      </a:accent1>
      <a:accent2>
        <a:srgbClr val="00A2E6"/>
      </a:accent2>
      <a:accent3>
        <a:srgbClr val="FAC810"/>
      </a:accent3>
      <a:accent4>
        <a:srgbClr val="7D8F8C"/>
      </a:accent4>
      <a:accent5>
        <a:srgbClr val="D06B20"/>
      </a:accent5>
      <a:accent6>
        <a:srgbClr val="958B8B"/>
      </a:accent6>
      <a:hlink>
        <a:srgbClr val="FF9900"/>
      </a:hlink>
      <a:folHlink>
        <a:srgbClr val="969696"/>
      </a:folHlink>
    </a:clrScheme>
    <a:fontScheme name="Urban Pop">
      <a:maj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 Pop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5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contourW="15875">
            <a:bevelT w="95250" h="1270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alpha val="100000"/>
                <a:satMod val="100000"/>
                <a:lumMod val="100000"/>
              </a:schemeClr>
            </a:gs>
            <a:gs pos="9000">
              <a:schemeClr val="phClr">
                <a:tint val="90000"/>
                <a:shade val="100000"/>
                <a:alpha val="100000"/>
                <a:satMod val="100000"/>
                <a:lumMod val="100000"/>
              </a:schemeClr>
            </a:gs>
            <a:gs pos="34000">
              <a:schemeClr val="phClr">
                <a:tint val="83000"/>
                <a:shade val="100000"/>
                <a:alpha val="100000"/>
                <a:satMod val="100000"/>
                <a:lumMod val="100000"/>
              </a:schemeClr>
            </a:gs>
            <a:gs pos="62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  <a:gs pos="90000">
              <a:schemeClr val="phClr">
                <a:tint val="92000"/>
                <a:shade val="100000"/>
                <a:alpha val="100000"/>
                <a:satMod val="100000"/>
                <a:lumMod val="90000"/>
              </a:schemeClr>
            </a:gs>
            <a:gs pos="100000">
              <a:schemeClr val="phClr">
                <a:tint val="85000"/>
                <a:shade val="100000"/>
                <a:alpha val="100000"/>
                <a:satMod val="100000"/>
                <a:lum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8000"/>
              </a:schemeClr>
            </a:gs>
            <a:gs pos="100000">
              <a:schemeClr val="phClr">
                <a:tint val="95000"/>
                <a:shade val="98000"/>
                <a:lumMod val="80000"/>
              </a:schemeClr>
            </a:gs>
          </a:gsLst>
          <a:path path="circle">
            <a:fillToRect l="50000" t="100000" r="10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TC101859862[[fn=Urban Pop]]</Template>
  <TotalTime>1378</TotalTime>
  <Words>1611</Words>
  <Application>Microsoft Office PowerPoint</Application>
  <PresentationFormat>On-screen Show (4:3)</PresentationFormat>
  <Paragraphs>324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Urban Pop</vt:lpstr>
      <vt:lpstr>Hop Hacking Hedy</vt:lpstr>
      <vt:lpstr>Authors</vt:lpstr>
      <vt:lpstr>Agenda</vt:lpstr>
      <vt:lpstr>Prelude</vt:lpstr>
      <vt:lpstr>Prelude</vt:lpstr>
      <vt:lpstr>Prelude</vt:lpstr>
      <vt:lpstr>Prelude</vt:lpstr>
      <vt:lpstr>Prelude</vt:lpstr>
      <vt:lpstr>FHSSWTF</vt:lpstr>
      <vt:lpstr>FHSSWTF</vt:lpstr>
      <vt:lpstr>FHSS USAGE</vt:lpstr>
      <vt:lpstr>FHSS ANALYSIS</vt:lpstr>
      <vt:lpstr>FHSS USAGE</vt:lpstr>
      <vt:lpstr>FHSS ANALYSIS</vt:lpstr>
      <vt:lpstr>FHSS Is not ENCRYPTION</vt:lpstr>
      <vt:lpstr>FHSS ANALYSIS</vt:lpstr>
      <vt:lpstr>Solutions</vt:lpstr>
      <vt:lpstr>Project</vt:lpstr>
      <vt:lpstr>PROJECT</vt:lpstr>
      <vt:lpstr>H4RDW4RE</vt:lpstr>
      <vt:lpstr>H4RDW4RE</vt:lpstr>
      <vt:lpstr>H4RDW4RE</vt:lpstr>
      <vt:lpstr>H4RDW4RE</vt:lpstr>
      <vt:lpstr>H4RDW4RE</vt:lpstr>
      <vt:lpstr>H4RDW4RE</vt:lpstr>
      <vt:lpstr>H4RDW4RE</vt:lpstr>
      <vt:lpstr>H4RDW4RE</vt:lpstr>
      <vt:lpstr>H4RDW4RE</vt:lpstr>
      <vt:lpstr>H4RDW4RE</vt:lpstr>
      <vt:lpstr>C0DE</vt:lpstr>
      <vt:lpstr>CC1111</vt:lpstr>
      <vt:lpstr>Merging Code</vt:lpstr>
      <vt:lpstr>Screen shots of code running</vt:lpstr>
      <vt:lpstr>Intro to code</vt:lpstr>
      <vt:lpstr>Steps of analysis</vt:lpstr>
      <vt:lpstr>Goals of code</vt:lpstr>
      <vt:lpstr>Where we’re at</vt:lpstr>
      <vt:lpstr>Acknowledgements</vt:lpstr>
      <vt:lpstr>Project Information</vt:lpstr>
      <vt:lpstr>Questions &amp; Answers</vt:lpstr>
    </vt:vector>
  </TitlesOfParts>
  <Company>Itron/InGuardians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Hop Hacking Hedy</dc:title>
  <dc:creator>Developer Workstation VM</dc:creator>
  <cp:lastModifiedBy>Developer Workstation VM</cp:lastModifiedBy>
  <cp:revision>191</cp:revision>
  <dcterms:created xsi:type="dcterms:W3CDTF">2011-01-26T03:51:19Z</dcterms:created>
  <dcterms:modified xsi:type="dcterms:W3CDTF">2011-01-29T16:26:50Z</dcterms:modified>
</cp:coreProperties>
</file>